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</p:sldIdLst>
  <p:sldSz cx="1219169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9" Type="http://schemas.openxmlformats.org/officeDocument/2006/relationships/slide" Target="slides/slide3.xml"/><Relationship Id="rId10" Type="http://schemas.openxmlformats.org/officeDocument/2006/relationships/slide" Target="slides/slide4.xml"/><Relationship Id="rId11" Type="http://schemas.openxmlformats.org/officeDocument/2006/relationships/slide" Target="slides/slide5.xml"/><Relationship Id="rId12" Type="http://schemas.openxmlformats.org/officeDocument/2006/relationships/slide" Target="slides/slide6.xml"/><Relationship Id="rId13" Type="http://schemas.openxmlformats.org/officeDocument/2006/relationships/slide" Target="slides/slide7.xml"/><Relationship Id="rId14" Type="http://schemas.openxmlformats.org/officeDocument/2006/relationships/slide" Target="slides/slide8.xml"/><Relationship Id="rId15" Type="http://schemas.openxmlformats.org/officeDocument/2006/relationships/slide" Target="slides/slide9.xml"/><Relationship Id="rId16" Type="http://schemas.openxmlformats.org/officeDocument/2006/relationships/slide" Target="slides/slide10.xml"/><Relationship Id="rId17" Type="http://schemas.openxmlformats.org/officeDocument/2006/relationships/slide" Target="slides/slide11.xml"/><Relationship Id="rId18" Type="http://schemas.openxmlformats.org/officeDocument/2006/relationships/slide" Target="slides/slide12.xml"/><Relationship Id="rId19" Type="http://schemas.openxmlformats.org/officeDocument/2006/relationships/slide" Target="slides/slide13.xml"/><Relationship Id="rId20" Type="http://schemas.openxmlformats.org/officeDocument/2006/relationships/slide" Target="slides/slide14.xml"/><Relationship Id="rId21" Type="http://schemas.openxmlformats.org/officeDocument/2006/relationships/slide" Target="slides/slide15.xml"/><Relationship Id="rId22" Type="http://schemas.openxmlformats.org/officeDocument/2006/relationships/slide" Target="slides/slide16.xml"/><Relationship Id="rId23" Type="http://schemas.openxmlformats.org/officeDocument/2006/relationships/slide" Target="slides/slide17.xml"/><Relationship Id="rId24" Type="http://schemas.openxmlformats.org/officeDocument/2006/relationships/slide" Target="slides/slide18.xml"/><Relationship Id="rId25" Type="http://schemas.openxmlformats.org/officeDocument/2006/relationships/slide" Target="slides/slide19.xml"/><Relationship Id="rId26" Type="http://schemas.openxmlformats.org/officeDocument/2006/relationships/slide" Target="slides/slide20.xml"/><Relationship Id="rId27" Type="http://schemas.openxmlformats.org/officeDocument/2006/relationships/slide" Target="slides/slide21.xml"/><Relationship Id="rId28" Type="http://schemas.openxmlformats.org/officeDocument/2006/relationships/slide" Target="slides/slide22.xml"/><Relationship Id="rId29" Type="http://schemas.openxmlformats.org/officeDocument/2006/relationships/slide" Target="slides/slide23.xml"/><Relationship Id="rId30" Type="http://schemas.openxmlformats.org/officeDocument/2006/relationships/slide" Target="slides/slide24.xml"/><Relationship Id="rId31" Type="http://schemas.openxmlformats.org/officeDocument/2006/relationships/slide" Target="slides/slide25.xml"/><Relationship Id="rId32" Type="http://schemas.openxmlformats.org/officeDocument/2006/relationships/slide" Target="slides/slide26.xml"/><Relationship Id="rId33" Type="http://schemas.openxmlformats.org/officeDocument/2006/relationships/slide" Target="slides/slide27.xml"/><Relationship Id="rId34" Type="http://schemas.openxmlformats.org/officeDocument/2006/relationships/slide" Target="slides/slide28.xml"/><Relationship Id="rId35" Type="http://schemas.openxmlformats.org/officeDocument/2006/relationships/slide" Target="slides/slide29.xml"/><Relationship Id="rId36" Type="http://schemas.openxmlformats.org/officeDocument/2006/relationships/slide" Target="slides/slide30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1.mp4"/><Relationship Id="rId3" Type="http://schemas.openxmlformats.org/officeDocument/2006/relationships/video" Target="../media/media1.mp4"/><Relationship Id="rId4" Type="http://schemas.openxmlformats.org/officeDocument/2006/relationships/image" Target="../media/image1.png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2.mp4"/><Relationship Id="rId3" Type="http://schemas.openxmlformats.org/officeDocument/2006/relationships/video" Target="../media/media2.mp4"/><Relationship Id="rId4" Type="http://schemas.openxmlformats.org/officeDocument/2006/relationships/image" Target="../media/image2.png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Rectangl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126E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" name="Rectangle 2"/>
          <p:cNvSpPr/>
          <p:nvPr/>
        </p:nvSpPr>
        <p:spPr>
          <a:xfrm>
            <a:off x="0" y="4754880"/>
            <a:ext cx="12191695" cy="73152"/>
          </a:xfrm>
          <a:prstGeom prst="rect">
            <a:avLst/>
          </a:prstGeom>
          <a:solidFill>
            <a:srgbClr val="E6B03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TextBox 3"/>
          <p:cNvSpPr txBox="1"/>
          <p:nvPr/>
        </p:nvSpPr>
        <p:spPr>
          <a:xfrm>
            <a:off x="822960" y="1828800"/>
            <a:ext cx="10515600" cy="2377440"/>
          </a:xfrm>
          <a:prstGeom prst="rect">
            <a:avLst/>
          </a:prstGeom>
          <a:noFill/>
        </p:spPr>
        <p:txBody>
          <a:bodyPr wrap="square" anchor="t" lIns="45720" rIns="45720" tIns="18288" bIns="18288">
            <a:spAutoFit/>
          </a:bodyPr>
          <a:lstStyle/>
          <a:p>
            <a:pPr algn="l">
              <a:spcBef>
                <a:spcPts val="0"/>
              </a:spcBef>
              <a:spcAft>
                <a:spcPts val="1000"/>
              </a:spcAft>
              <a:buNone/>
            </a:pPr>
            <a:r>
              <a:rPr sz="4600" b="1" i="0">
                <a:solidFill>
                  <a:srgbClr val="FFFFFF"/>
                </a:solidFill>
                <a:latin typeface="Segoe UI"/>
              </a:rPr>
              <a:t>IA na prática</a:t>
            </a:r>
          </a:p>
          <a:p>
            <a:pPr algn="l">
              <a:spcBef>
                <a:spcPts val="0"/>
              </a:spcBef>
              <a:spcAft>
                <a:spcPts val="800"/>
              </a:spcAft>
              <a:buNone/>
            </a:pPr>
            <a:r>
              <a:rPr sz="2400" b="0" i="0">
                <a:solidFill>
                  <a:srgbClr val="CFE6E2"/>
                </a:solidFill>
                <a:latin typeface="Segoe UI"/>
              </a:rPr>
              <a:t>Gestão e fiscalização de contratos públicos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2960" y="5852160"/>
            <a:ext cx="10515600" cy="548640"/>
          </a:xfrm>
          <a:prstGeom prst="rect">
            <a:avLst/>
          </a:prstGeom>
          <a:noFill/>
        </p:spPr>
        <p:txBody>
          <a:bodyPr wrap="square" anchor="t" lIns="45720" rIns="45720" tIns="18288" bIns="18288">
            <a:spAutoFit/>
          </a:bodyPr>
          <a:lstStyle/>
          <a:p>
            <a:pPr algn="l">
              <a:spcBef>
                <a:spcPts val="0"/>
              </a:spcBef>
              <a:spcAft>
                <a:spcPts val="800"/>
              </a:spcAft>
              <a:buNone/>
            </a:pPr>
            <a:r>
              <a:rPr sz="1400" b="0" i="0">
                <a:solidFill>
                  <a:srgbClr val="BFDCD7"/>
                </a:solidFill>
                <a:latin typeface="Segoe UI"/>
              </a:rPr>
              <a:t>Curso de introdução · SLU/DF · ~2 horas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Rectangl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0C4A4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" name="Rectangle 2"/>
          <p:cNvSpPr/>
          <p:nvPr/>
        </p:nvSpPr>
        <p:spPr>
          <a:xfrm>
            <a:off x="822960" y="2743200"/>
            <a:ext cx="1280160" cy="109728"/>
          </a:xfrm>
          <a:prstGeom prst="rect">
            <a:avLst/>
          </a:prstGeom>
          <a:solidFill>
            <a:srgbClr val="E6B03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TextBox 3"/>
          <p:cNvSpPr txBox="1"/>
          <p:nvPr/>
        </p:nvSpPr>
        <p:spPr>
          <a:xfrm>
            <a:off x="822960" y="2926080"/>
            <a:ext cx="10515600" cy="1645920"/>
          </a:xfrm>
          <a:prstGeom prst="rect">
            <a:avLst/>
          </a:prstGeom>
          <a:noFill/>
        </p:spPr>
        <p:txBody>
          <a:bodyPr wrap="square" anchor="t" lIns="45720" rIns="45720" tIns="18288" bIns="18288">
            <a:spAutoFit/>
          </a:bodyPr>
          <a:lstStyle/>
          <a:p>
            <a:pPr algn="l">
              <a:spcBef>
                <a:spcPts val="0"/>
              </a:spcBef>
              <a:spcAft>
                <a:spcPts val="600"/>
              </a:spcAft>
              <a:buNone/>
            </a:pPr>
            <a:r>
              <a:rPr sz="2200" b="1" i="0">
                <a:solidFill>
                  <a:srgbClr val="9FCFC8"/>
                </a:solidFill>
                <a:latin typeface="Segoe UI"/>
              </a:rPr>
              <a:t>Parte 3</a:t>
            </a:r>
          </a:p>
          <a:p>
            <a:pPr algn="l">
              <a:spcBef>
                <a:spcPts val="0"/>
              </a:spcBef>
              <a:spcAft>
                <a:spcPts val="800"/>
              </a:spcAft>
              <a:buNone/>
            </a:pPr>
            <a:r>
              <a:rPr sz="4000" b="1" i="0">
                <a:solidFill>
                  <a:srgbClr val="FFFFFF"/>
                </a:solidFill>
                <a:latin typeface="Segoe UI"/>
              </a:rPr>
              <a:t>Segurança e proteção de dados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Rectangle 1"/>
          <p:cNvSpPr/>
          <p:nvPr/>
        </p:nvSpPr>
        <p:spPr>
          <a:xfrm>
            <a:off x="0" y="0"/>
            <a:ext cx="12191695" cy="105156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201168" cy="1051560"/>
          </a:xfrm>
          <a:prstGeom prst="rect">
            <a:avLst/>
          </a:prstGeom>
          <a:solidFill>
            <a:srgbClr val="126E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TextBox 3"/>
          <p:cNvSpPr txBox="1"/>
          <p:nvPr/>
        </p:nvSpPr>
        <p:spPr>
          <a:xfrm>
            <a:off x="457200" y="164592"/>
            <a:ext cx="11247120" cy="777240"/>
          </a:xfrm>
          <a:prstGeom prst="rect">
            <a:avLst/>
          </a:prstGeom>
          <a:noFill/>
        </p:spPr>
        <p:txBody>
          <a:bodyPr wrap="square" anchor="ctr" lIns="45720" rIns="45720" tIns="18288" bIns="18288">
            <a:spAutoFit/>
          </a:bodyPr>
          <a:lstStyle/>
          <a:p>
            <a:pPr algn="l">
              <a:spcBef>
                <a:spcPts val="0"/>
              </a:spcBef>
              <a:spcAft>
                <a:spcPts val="800"/>
              </a:spcAft>
              <a:buNone/>
            </a:pPr>
            <a:r>
              <a:rPr sz="3000" b="1" i="0">
                <a:solidFill>
                  <a:srgbClr val="126E63"/>
                </a:solidFill>
                <a:latin typeface="Segoe UI"/>
              </a:rPr>
              <a:t>Regra de ouro e o que pode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48640" y="1371600"/>
            <a:ext cx="11064240" cy="4389120"/>
          </a:xfrm>
          <a:prstGeom prst="rect">
            <a:avLst/>
          </a:prstGeom>
          <a:noFill/>
        </p:spPr>
        <p:txBody>
          <a:bodyPr wrap="square" anchor="t" lIns="45720" rIns="45720" tIns="18288" bIns="18288">
            <a:spAutoFit/>
          </a:bodyPr>
          <a:lstStyle/>
          <a:p>
            <a:pPr algn="l" indent="-228600" marL="228600">
              <a:spcBef>
                <a:spcPts val="0"/>
              </a:spcBef>
              <a:spcAft>
                <a:spcPts val="1000"/>
              </a:spcAft>
              <a:buFont typeface="Arial"/>
              <a:buChar char="•"/>
            </a:pPr>
            <a:r>
              <a:rPr sz="2000" b="0" i="0">
                <a:solidFill>
                  <a:srgbClr val="212B30"/>
                </a:solidFill>
                <a:latin typeface="Segoe UI"/>
              </a:rPr>
              <a:t>Trate a IA como um e-mail enviado para fora do órgão.</a:t>
            </a:r>
          </a:p>
          <a:p>
            <a:pPr algn="l" indent="-228600" marL="228600">
              <a:spcBef>
                <a:spcPts val="0"/>
              </a:spcBef>
              <a:spcAft>
                <a:spcPts val="1000"/>
              </a:spcAft>
              <a:buFont typeface="Arial"/>
              <a:buChar char="•"/>
            </a:pPr>
            <a:r>
              <a:rPr sz="2000" b="0" i="0">
                <a:solidFill>
                  <a:srgbClr val="212B30"/>
                </a:solidFill>
                <a:latin typeface="Segoe UI"/>
              </a:rPr>
              <a:t>Pode: documentos públicos, textos sem dado pessoal, conteúdo anonimizado.</a:t>
            </a:r>
          </a:p>
          <a:p>
            <a:pPr algn="l" indent="-228600" marL="228600">
              <a:spcBef>
                <a:spcPts val="0"/>
              </a:spcBef>
              <a:spcAft>
                <a:spcPts val="1000"/>
              </a:spcAft>
              <a:buFont typeface="Arial"/>
              <a:buChar char="•"/>
            </a:pPr>
            <a:r>
              <a:rPr sz="2000" b="0" i="0">
                <a:solidFill>
                  <a:srgbClr val="212B30"/>
                </a:solidFill>
                <a:latin typeface="Segoe UI"/>
              </a:rPr>
              <a:t>Não envie: CPF e dados pessoais, processos sigilosos, minutas não publicadas, senhas.</a:t>
            </a:r>
          </a:p>
        </p:txBody>
      </p:sp>
      <p:sp>
        <p:nvSpPr>
          <p:cNvPr id="6" name="Rectangle 5"/>
          <p:cNvSpPr/>
          <p:nvPr/>
        </p:nvSpPr>
        <p:spPr>
          <a:xfrm>
            <a:off x="548640" y="5532120"/>
            <a:ext cx="11064240" cy="731520"/>
          </a:xfrm>
          <a:prstGeom prst="rect">
            <a:avLst/>
          </a:prstGeom>
          <a:solidFill>
            <a:srgbClr val="F7ECD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ectangle 6"/>
          <p:cNvSpPr/>
          <p:nvPr/>
        </p:nvSpPr>
        <p:spPr>
          <a:xfrm>
            <a:off x="548640" y="5532120"/>
            <a:ext cx="109728" cy="731520"/>
          </a:xfrm>
          <a:prstGeom prst="rect">
            <a:avLst/>
          </a:prstGeom>
          <a:solidFill>
            <a:srgbClr val="B4530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TextBox 7"/>
          <p:cNvSpPr txBox="1"/>
          <p:nvPr/>
        </p:nvSpPr>
        <p:spPr>
          <a:xfrm>
            <a:off x="868680" y="5577840"/>
            <a:ext cx="10607040" cy="640080"/>
          </a:xfrm>
          <a:prstGeom prst="rect">
            <a:avLst/>
          </a:prstGeom>
          <a:noFill/>
        </p:spPr>
        <p:txBody>
          <a:bodyPr wrap="square" anchor="ctr" lIns="45720" rIns="45720" tIns="18288" bIns="18288">
            <a:spAutoFit/>
          </a:bodyPr>
          <a:lstStyle/>
          <a:p>
            <a:pPr algn="l">
              <a:spcBef>
                <a:spcPts val="0"/>
              </a:spcBef>
              <a:spcAft>
                <a:spcPts val="800"/>
              </a:spcAft>
              <a:buNone/>
            </a:pPr>
            <a:r>
              <a:rPr sz="1500" b="0" i="1">
                <a:solidFill>
                  <a:srgbClr val="212B30"/>
                </a:solidFill>
                <a:latin typeface="Segoe UI"/>
              </a:rPr>
              <a:t>Na dúvida sobre um documento sigiloso: não envie.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65760" y="6446520"/>
            <a:ext cx="11430000" cy="320040"/>
          </a:xfrm>
          <a:prstGeom prst="rect">
            <a:avLst/>
          </a:prstGeom>
          <a:noFill/>
        </p:spPr>
        <p:txBody>
          <a:bodyPr wrap="square" anchor="t" lIns="45720" rIns="45720" tIns="18288" bIns="18288">
            <a:spAutoFit/>
          </a:bodyPr>
          <a:lstStyle/>
          <a:p>
            <a:pPr algn="l">
              <a:spcBef>
                <a:spcPts val="0"/>
              </a:spcBef>
              <a:spcAft>
                <a:spcPts val="800"/>
              </a:spcAft>
              <a:buNone/>
            </a:pPr>
            <a:r>
              <a:rPr sz="900" b="0" i="0">
                <a:solidFill>
                  <a:srgbClr val="5B6670"/>
                </a:solidFill>
                <a:latin typeface="Segoe UI"/>
              </a:rPr>
              <a:t>IA na prática — gestão e fiscalização de contratos públicos · SLU/DF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Rectangle 1"/>
          <p:cNvSpPr/>
          <p:nvPr/>
        </p:nvSpPr>
        <p:spPr>
          <a:xfrm>
            <a:off x="0" y="0"/>
            <a:ext cx="12191695" cy="105156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201168" cy="1051560"/>
          </a:xfrm>
          <a:prstGeom prst="rect">
            <a:avLst/>
          </a:prstGeom>
          <a:solidFill>
            <a:srgbClr val="126E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TextBox 3"/>
          <p:cNvSpPr txBox="1"/>
          <p:nvPr/>
        </p:nvSpPr>
        <p:spPr>
          <a:xfrm>
            <a:off x="457200" y="164592"/>
            <a:ext cx="11247120" cy="777240"/>
          </a:xfrm>
          <a:prstGeom prst="rect">
            <a:avLst/>
          </a:prstGeom>
          <a:noFill/>
        </p:spPr>
        <p:txBody>
          <a:bodyPr wrap="square" anchor="ctr" lIns="45720" rIns="45720" tIns="18288" bIns="18288">
            <a:spAutoFit/>
          </a:bodyPr>
          <a:lstStyle/>
          <a:p>
            <a:pPr algn="l">
              <a:spcBef>
                <a:spcPts val="0"/>
              </a:spcBef>
              <a:spcAft>
                <a:spcPts val="800"/>
              </a:spcAft>
              <a:buNone/>
            </a:pPr>
            <a:r>
              <a:rPr sz="3000" b="1" i="0">
                <a:solidFill>
                  <a:srgbClr val="126E63"/>
                </a:solidFill>
                <a:latin typeface="Segoe UI"/>
              </a:rPr>
              <a:t>Como usar com segurança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48640" y="1371600"/>
            <a:ext cx="11064240" cy="4389120"/>
          </a:xfrm>
          <a:prstGeom prst="rect">
            <a:avLst/>
          </a:prstGeom>
          <a:noFill/>
        </p:spPr>
        <p:txBody>
          <a:bodyPr wrap="square" anchor="t" lIns="45720" rIns="45720" tIns="18288" bIns="18288">
            <a:spAutoFit/>
          </a:bodyPr>
          <a:lstStyle/>
          <a:p>
            <a:pPr algn="l" indent="-228600" marL="228600">
              <a:spcBef>
                <a:spcPts val="0"/>
              </a:spcBef>
              <a:spcAft>
                <a:spcPts val="1000"/>
              </a:spcAft>
              <a:buFont typeface="Arial"/>
              <a:buChar char="•"/>
            </a:pPr>
            <a:r>
              <a:rPr sz="2000" b="0" i="0">
                <a:solidFill>
                  <a:srgbClr val="212B30"/>
                </a:solidFill>
                <a:latin typeface="Segoe UI"/>
              </a:rPr>
              <a:t>Troque nomes por papéis e dados reais por marcadores: [CPF], [VALOR].</a:t>
            </a:r>
          </a:p>
          <a:p>
            <a:pPr algn="l" indent="-228600" marL="228600">
              <a:spcBef>
                <a:spcPts val="0"/>
              </a:spcBef>
              <a:spcAft>
                <a:spcPts val="1000"/>
              </a:spcAft>
              <a:buFont typeface="Arial"/>
              <a:buChar char="•"/>
            </a:pPr>
            <a:r>
              <a:rPr sz="2000" b="0" i="0">
                <a:solidFill>
                  <a:srgbClr val="212B30"/>
                </a:solidFill>
                <a:latin typeface="Segoe UI"/>
              </a:rPr>
              <a:t>Configurações → Privacidade: desligue o uso das conversas para treinamento.</a:t>
            </a:r>
          </a:p>
          <a:p>
            <a:pPr algn="l" indent="-228600" marL="228600">
              <a:spcBef>
                <a:spcPts val="0"/>
              </a:spcBef>
              <a:spcAft>
                <a:spcPts val="1000"/>
              </a:spcAft>
              <a:buFont typeface="Arial"/>
              <a:buChar char="•"/>
            </a:pPr>
            <a:r>
              <a:rPr sz="2000" b="0" i="0">
                <a:solidFill>
                  <a:srgbClr val="212B30"/>
                </a:solidFill>
                <a:latin typeface="Segoe UI"/>
              </a:rPr>
              <a:t>Para documentos internos, use a versão corporativa contratada pelo órgão.</a:t>
            </a:r>
          </a:p>
          <a:p>
            <a:pPr algn="l" indent="-228600" marL="228600">
              <a:spcBef>
                <a:spcPts val="0"/>
              </a:spcBef>
              <a:spcAft>
                <a:spcPts val="1000"/>
              </a:spcAft>
              <a:buFont typeface="Arial"/>
              <a:buChar char="•"/>
            </a:pPr>
            <a:r>
              <a:rPr sz="2000" b="0" i="0">
                <a:solidFill>
                  <a:srgbClr val="212B30"/>
                </a:solidFill>
                <a:latin typeface="Segoe UI"/>
              </a:rPr>
              <a:t>A responsabilidade pelo ato administrativo é sempre do servidor.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" y="6446520"/>
            <a:ext cx="11430000" cy="320040"/>
          </a:xfrm>
          <a:prstGeom prst="rect">
            <a:avLst/>
          </a:prstGeom>
          <a:noFill/>
        </p:spPr>
        <p:txBody>
          <a:bodyPr wrap="square" anchor="t" lIns="45720" rIns="45720" tIns="18288" bIns="18288">
            <a:spAutoFit/>
          </a:bodyPr>
          <a:lstStyle/>
          <a:p>
            <a:pPr algn="l">
              <a:spcBef>
                <a:spcPts val="0"/>
              </a:spcBef>
              <a:spcAft>
                <a:spcPts val="800"/>
              </a:spcAft>
              <a:buNone/>
            </a:pPr>
            <a:r>
              <a:rPr sz="900" b="0" i="0">
                <a:solidFill>
                  <a:srgbClr val="5B6670"/>
                </a:solidFill>
                <a:latin typeface="Segoe UI"/>
              </a:rPr>
              <a:t>IA na prática — gestão e fiscalização de contratos públicos · SLU/DF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Rectangl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212B3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pic>
        <p:nvPicPr>
          <p:cNvPr id="3" name="01-Seguranca-O-que-nao-colocar-na-IA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Rectangl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0C4A4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" name="Rectangle 2"/>
          <p:cNvSpPr/>
          <p:nvPr/>
        </p:nvSpPr>
        <p:spPr>
          <a:xfrm>
            <a:off x="822960" y="2743200"/>
            <a:ext cx="1280160" cy="109728"/>
          </a:xfrm>
          <a:prstGeom prst="rect">
            <a:avLst/>
          </a:prstGeom>
          <a:solidFill>
            <a:srgbClr val="E6B03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TextBox 3"/>
          <p:cNvSpPr txBox="1"/>
          <p:nvPr/>
        </p:nvSpPr>
        <p:spPr>
          <a:xfrm>
            <a:off x="822960" y="2926080"/>
            <a:ext cx="10515600" cy="1645920"/>
          </a:xfrm>
          <a:prstGeom prst="rect">
            <a:avLst/>
          </a:prstGeom>
          <a:noFill/>
        </p:spPr>
        <p:txBody>
          <a:bodyPr wrap="square" anchor="t" lIns="45720" rIns="45720" tIns="18288" bIns="18288">
            <a:spAutoFit/>
          </a:bodyPr>
          <a:lstStyle/>
          <a:p>
            <a:pPr algn="l">
              <a:spcBef>
                <a:spcPts val="0"/>
              </a:spcBef>
              <a:spcAft>
                <a:spcPts val="600"/>
              </a:spcAft>
              <a:buNone/>
            </a:pPr>
            <a:r>
              <a:rPr sz="2200" b="1" i="0">
                <a:solidFill>
                  <a:srgbClr val="9FCFC8"/>
                </a:solidFill>
                <a:latin typeface="Segoe UI"/>
              </a:rPr>
              <a:t>Parte 4</a:t>
            </a:r>
          </a:p>
          <a:p>
            <a:pPr algn="l">
              <a:spcBef>
                <a:spcPts val="0"/>
              </a:spcBef>
              <a:spcAft>
                <a:spcPts val="800"/>
              </a:spcAft>
              <a:buNone/>
            </a:pPr>
            <a:r>
              <a:rPr sz="4000" b="1" i="0">
                <a:solidFill>
                  <a:srgbClr val="FFFFFF"/>
                </a:solidFill>
                <a:latin typeface="Segoe UI"/>
              </a:rPr>
              <a:t>A arte do prompt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Rectangle 1"/>
          <p:cNvSpPr/>
          <p:nvPr/>
        </p:nvSpPr>
        <p:spPr>
          <a:xfrm>
            <a:off x="0" y="0"/>
            <a:ext cx="12191695" cy="105156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201168" cy="1051560"/>
          </a:xfrm>
          <a:prstGeom prst="rect">
            <a:avLst/>
          </a:prstGeom>
          <a:solidFill>
            <a:srgbClr val="126E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TextBox 3"/>
          <p:cNvSpPr txBox="1"/>
          <p:nvPr/>
        </p:nvSpPr>
        <p:spPr>
          <a:xfrm>
            <a:off x="457200" y="164592"/>
            <a:ext cx="11247120" cy="777240"/>
          </a:xfrm>
          <a:prstGeom prst="rect">
            <a:avLst/>
          </a:prstGeom>
          <a:noFill/>
        </p:spPr>
        <p:txBody>
          <a:bodyPr wrap="square" anchor="ctr" lIns="45720" rIns="45720" tIns="18288" bIns="18288">
            <a:spAutoFit/>
          </a:bodyPr>
          <a:lstStyle/>
          <a:p>
            <a:pPr algn="l">
              <a:spcBef>
                <a:spcPts val="0"/>
              </a:spcBef>
              <a:spcAft>
                <a:spcPts val="800"/>
              </a:spcAft>
              <a:buNone/>
            </a:pPr>
            <a:r>
              <a:rPr sz="3000" b="1" i="0">
                <a:solidFill>
                  <a:srgbClr val="126E63"/>
                </a:solidFill>
                <a:latin typeface="Segoe UI"/>
              </a:rPr>
              <a:t>A fórmula C-P-F-E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48640" y="1371600"/>
            <a:ext cx="11064240" cy="4389120"/>
          </a:xfrm>
          <a:prstGeom prst="rect">
            <a:avLst/>
          </a:prstGeom>
          <a:noFill/>
        </p:spPr>
        <p:txBody>
          <a:bodyPr wrap="square" anchor="t" lIns="45720" rIns="45720" tIns="18288" bIns="18288">
            <a:spAutoFit/>
          </a:bodyPr>
          <a:lstStyle/>
          <a:p>
            <a:pPr algn="l" indent="-228600" marL="228600">
              <a:spcBef>
                <a:spcPts val="0"/>
              </a:spcBef>
              <a:spcAft>
                <a:spcPts val="1000"/>
              </a:spcAft>
              <a:buFont typeface="Arial"/>
              <a:buChar char="•"/>
            </a:pPr>
            <a:r>
              <a:rPr sz="2000" b="0" i="0">
                <a:solidFill>
                  <a:srgbClr val="212B30"/>
                </a:solidFill>
                <a:latin typeface="Segoe UI"/>
              </a:rPr>
              <a:t>Contexto — qual a situação.</a:t>
            </a:r>
          </a:p>
          <a:p>
            <a:pPr algn="l" indent="-228600" marL="228600">
              <a:spcBef>
                <a:spcPts val="0"/>
              </a:spcBef>
              <a:spcAft>
                <a:spcPts val="1000"/>
              </a:spcAft>
              <a:buFont typeface="Arial"/>
              <a:buChar char="•"/>
            </a:pPr>
            <a:r>
              <a:rPr sz="2000" b="0" i="0">
                <a:solidFill>
                  <a:srgbClr val="212B30"/>
                </a:solidFill>
                <a:latin typeface="Segoe UI"/>
              </a:rPr>
              <a:t>Papel — "você é um fiscal de contratos experiente".</a:t>
            </a:r>
          </a:p>
          <a:p>
            <a:pPr algn="l" indent="-228600" marL="228600">
              <a:spcBef>
                <a:spcPts val="0"/>
              </a:spcBef>
              <a:spcAft>
                <a:spcPts val="1000"/>
              </a:spcAft>
              <a:buFont typeface="Arial"/>
              <a:buChar char="•"/>
            </a:pPr>
            <a:r>
              <a:rPr sz="2000" b="0" i="0">
                <a:solidFill>
                  <a:srgbClr val="212B30"/>
                </a:solidFill>
                <a:latin typeface="Segoe UI"/>
              </a:rPr>
              <a:t>Formato — "responda em tabela".</a:t>
            </a:r>
          </a:p>
          <a:p>
            <a:pPr algn="l" indent="-228600" marL="228600">
              <a:spcBef>
                <a:spcPts val="0"/>
              </a:spcBef>
              <a:spcAft>
                <a:spcPts val="1000"/>
              </a:spcAft>
              <a:buFont typeface="Arial"/>
              <a:buChar char="•"/>
            </a:pPr>
            <a:r>
              <a:rPr sz="2000" b="0" i="0">
                <a:solidFill>
                  <a:srgbClr val="212B30"/>
                </a:solidFill>
                <a:latin typeface="Segoe UI"/>
              </a:rPr>
              <a:t>Especificidade — critérios, restrições, exemplos.</a:t>
            </a:r>
          </a:p>
        </p:txBody>
      </p:sp>
      <p:sp>
        <p:nvSpPr>
          <p:cNvPr id="6" name="Rectangle 5"/>
          <p:cNvSpPr/>
          <p:nvPr/>
        </p:nvSpPr>
        <p:spPr>
          <a:xfrm>
            <a:off x="548640" y="5532120"/>
            <a:ext cx="11064240" cy="731520"/>
          </a:xfrm>
          <a:prstGeom prst="rect">
            <a:avLst/>
          </a:prstGeom>
          <a:solidFill>
            <a:srgbClr val="EFF4F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ectangle 6"/>
          <p:cNvSpPr/>
          <p:nvPr/>
        </p:nvSpPr>
        <p:spPr>
          <a:xfrm>
            <a:off x="548640" y="5532120"/>
            <a:ext cx="109728" cy="731520"/>
          </a:xfrm>
          <a:prstGeom prst="rect">
            <a:avLst/>
          </a:prstGeom>
          <a:solidFill>
            <a:srgbClr val="126E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TextBox 7"/>
          <p:cNvSpPr txBox="1"/>
          <p:nvPr/>
        </p:nvSpPr>
        <p:spPr>
          <a:xfrm>
            <a:off x="868680" y="5577840"/>
            <a:ext cx="10607040" cy="640080"/>
          </a:xfrm>
          <a:prstGeom prst="rect">
            <a:avLst/>
          </a:prstGeom>
          <a:noFill/>
        </p:spPr>
        <p:txBody>
          <a:bodyPr wrap="square" anchor="ctr" lIns="45720" rIns="45720" tIns="18288" bIns="18288">
            <a:spAutoFit/>
          </a:bodyPr>
          <a:lstStyle/>
          <a:p>
            <a:pPr algn="l">
              <a:spcBef>
                <a:spcPts val="0"/>
              </a:spcBef>
              <a:spcAft>
                <a:spcPts val="800"/>
              </a:spcAft>
              <a:buNone/>
            </a:pPr>
            <a:r>
              <a:rPr sz="1500" b="0" i="1">
                <a:solidFill>
                  <a:srgbClr val="212B30"/>
                </a:solidFill>
                <a:latin typeface="Segoe UI"/>
              </a:rPr>
              <a:t>Quanto mais específico o pedido, melhor a resposta.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65760" y="6446520"/>
            <a:ext cx="11430000" cy="320040"/>
          </a:xfrm>
          <a:prstGeom prst="rect">
            <a:avLst/>
          </a:prstGeom>
          <a:noFill/>
        </p:spPr>
        <p:txBody>
          <a:bodyPr wrap="square" anchor="t" lIns="45720" rIns="45720" tIns="18288" bIns="18288">
            <a:spAutoFit/>
          </a:bodyPr>
          <a:lstStyle/>
          <a:p>
            <a:pPr algn="l">
              <a:spcBef>
                <a:spcPts val="0"/>
              </a:spcBef>
              <a:spcAft>
                <a:spcPts val="800"/>
              </a:spcAft>
              <a:buNone/>
            </a:pPr>
            <a:r>
              <a:rPr sz="900" b="0" i="0">
                <a:solidFill>
                  <a:srgbClr val="5B6670"/>
                </a:solidFill>
                <a:latin typeface="Segoe UI"/>
              </a:rPr>
              <a:t>IA na prática — gestão e fiscalização de contratos públicos · SLU/DF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Rectangle 1"/>
          <p:cNvSpPr/>
          <p:nvPr/>
        </p:nvSpPr>
        <p:spPr>
          <a:xfrm>
            <a:off x="0" y="0"/>
            <a:ext cx="12191695" cy="105156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201168" cy="1051560"/>
          </a:xfrm>
          <a:prstGeom prst="rect">
            <a:avLst/>
          </a:prstGeom>
          <a:solidFill>
            <a:srgbClr val="126E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TextBox 3"/>
          <p:cNvSpPr txBox="1"/>
          <p:nvPr/>
        </p:nvSpPr>
        <p:spPr>
          <a:xfrm>
            <a:off x="457200" y="164592"/>
            <a:ext cx="11247120" cy="777240"/>
          </a:xfrm>
          <a:prstGeom prst="rect">
            <a:avLst/>
          </a:prstGeom>
          <a:noFill/>
        </p:spPr>
        <p:txBody>
          <a:bodyPr wrap="square" anchor="ctr" lIns="45720" rIns="45720" tIns="18288" bIns="18288">
            <a:spAutoFit/>
          </a:bodyPr>
          <a:lstStyle/>
          <a:p>
            <a:pPr algn="l">
              <a:spcBef>
                <a:spcPts val="0"/>
              </a:spcBef>
              <a:spcAft>
                <a:spcPts val="800"/>
              </a:spcAft>
              <a:buNone/>
            </a:pPr>
            <a:r>
              <a:rPr sz="3000" b="1" i="0">
                <a:solidFill>
                  <a:srgbClr val="126E63"/>
                </a:solidFill>
                <a:latin typeface="Segoe UI"/>
              </a:rPr>
              <a:t>Prompt ruim x prompt bom (caso real)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48640" y="1371600"/>
            <a:ext cx="11064240" cy="4389120"/>
          </a:xfrm>
          <a:prstGeom prst="rect">
            <a:avLst/>
          </a:prstGeom>
          <a:noFill/>
        </p:spPr>
        <p:txBody>
          <a:bodyPr wrap="square" anchor="t" lIns="45720" rIns="45720" tIns="18288" bIns="18288">
            <a:spAutoFit/>
          </a:bodyPr>
          <a:lstStyle/>
          <a:p>
            <a:pPr algn="l" indent="-228600" marL="228600">
              <a:spcBef>
                <a:spcPts val="0"/>
              </a:spcBef>
              <a:spcAft>
                <a:spcPts val="1000"/>
              </a:spcAft>
              <a:buFont typeface="Arial"/>
              <a:buChar char="•"/>
            </a:pPr>
            <a:r>
              <a:rPr sz="2000" b="0" i="0">
                <a:solidFill>
                  <a:srgbClr val="212B30"/>
                </a:solidFill>
                <a:latin typeface="Segoe UI"/>
              </a:rPr>
              <a:t>Ruim: "qual a diferença entre os dois contratos de limpeza?"</a:t>
            </a:r>
          </a:p>
          <a:p>
            <a:pPr algn="l" indent="-228600" marL="228600">
              <a:spcBef>
                <a:spcPts val="0"/>
              </a:spcBef>
              <a:spcAft>
                <a:spcPts val="1000"/>
              </a:spcAft>
              <a:buFont typeface="Arial"/>
              <a:buChar char="•"/>
            </a:pPr>
            <a:r>
              <a:rPr sz="2000" b="0" i="0">
                <a:solidFill>
                  <a:srgbClr val="212B30"/>
                </a:solidFill>
                <a:latin typeface="Segoe UI"/>
              </a:rPr>
              <a:t>Bom: anexar o TR 29 e o TR 1/2026 e pedir a comparação em tabela, sob a ótica de quem fiscaliza.</a:t>
            </a:r>
          </a:p>
          <a:p>
            <a:pPr algn="l" indent="-228600" marL="228600">
              <a:spcBef>
                <a:spcPts val="0"/>
              </a:spcBef>
              <a:spcAft>
                <a:spcPts val="1000"/>
              </a:spcAft>
              <a:buFont typeface="Arial"/>
              <a:buChar char="•"/>
            </a:pPr>
            <a:r>
              <a:rPr sz="2000" b="0" i="0">
                <a:solidFill>
                  <a:srgbClr val="212B30"/>
                </a:solidFill>
                <a:latin typeface="Segoe UI"/>
              </a:rPr>
              <a:t>A mesma tarefa roda no Claude, no ChatGPT e no Gemini.</a:t>
            </a:r>
          </a:p>
        </p:txBody>
      </p:sp>
      <p:sp>
        <p:nvSpPr>
          <p:cNvPr id="6" name="Rectangle 5"/>
          <p:cNvSpPr/>
          <p:nvPr/>
        </p:nvSpPr>
        <p:spPr>
          <a:xfrm>
            <a:off x="548640" y="5532120"/>
            <a:ext cx="11064240" cy="731520"/>
          </a:xfrm>
          <a:prstGeom prst="rect">
            <a:avLst/>
          </a:prstGeom>
          <a:solidFill>
            <a:srgbClr val="EFF4F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ectangle 6"/>
          <p:cNvSpPr/>
          <p:nvPr/>
        </p:nvSpPr>
        <p:spPr>
          <a:xfrm>
            <a:off x="548640" y="5532120"/>
            <a:ext cx="109728" cy="731520"/>
          </a:xfrm>
          <a:prstGeom prst="rect">
            <a:avLst/>
          </a:prstGeom>
          <a:solidFill>
            <a:srgbClr val="126E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TextBox 7"/>
          <p:cNvSpPr txBox="1"/>
          <p:nvPr/>
        </p:nvSpPr>
        <p:spPr>
          <a:xfrm>
            <a:off x="868680" y="5577840"/>
            <a:ext cx="10607040" cy="640080"/>
          </a:xfrm>
          <a:prstGeom prst="rect">
            <a:avLst/>
          </a:prstGeom>
          <a:noFill/>
        </p:spPr>
        <p:txBody>
          <a:bodyPr wrap="square" anchor="ctr" lIns="45720" rIns="45720" tIns="18288" bIns="18288">
            <a:spAutoFit/>
          </a:bodyPr>
          <a:lstStyle/>
          <a:p>
            <a:pPr algn="l">
              <a:spcBef>
                <a:spcPts val="0"/>
              </a:spcBef>
              <a:spcAft>
                <a:spcPts val="800"/>
              </a:spcAft>
              <a:buNone/>
            </a:pPr>
            <a:r>
              <a:rPr sz="1500" b="0" i="1">
                <a:solidFill>
                  <a:srgbClr val="212B30"/>
                </a:solidFill>
                <a:latin typeface="Segoe UI"/>
              </a:rPr>
              <a:t>A qualidade vem do prompt e do documento anexado, não da marca da IA.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65760" y="6446520"/>
            <a:ext cx="11430000" cy="320040"/>
          </a:xfrm>
          <a:prstGeom prst="rect">
            <a:avLst/>
          </a:prstGeom>
          <a:noFill/>
        </p:spPr>
        <p:txBody>
          <a:bodyPr wrap="square" anchor="t" lIns="45720" rIns="45720" tIns="18288" bIns="18288">
            <a:spAutoFit/>
          </a:bodyPr>
          <a:lstStyle/>
          <a:p>
            <a:pPr algn="l">
              <a:spcBef>
                <a:spcPts val="0"/>
              </a:spcBef>
              <a:spcAft>
                <a:spcPts val="800"/>
              </a:spcAft>
              <a:buNone/>
            </a:pPr>
            <a:r>
              <a:rPr sz="900" b="0" i="0">
                <a:solidFill>
                  <a:srgbClr val="5B6670"/>
                </a:solidFill>
                <a:latin typeface="Segoe UI"/>
              </a:rPr>
              <a:t>IA na prática — gestão e fiscalização de contratos públicos · SLU/DF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Rectangl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0C4A4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" name="Rectangle 2"/>
          <p:cNvSpPr/>
          <p:nvPr/>
        </p:nvSpPr>
        <p:spPr>
          <a:xfrm>
            <a:off x="822960" y="2743200"/>
            <a:ext cx="1280160" cy="109728"/>
          </a:xfrm>
          <a:prstGeom prst="rect">
            <a:avLst/>
          </a:prstGeom>
          <a:solidFill>
            <a:srgbClr val="E6B03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TextBox 3"/>
          <p:cNvSpPr txBox="1"/>
          <p:nvPr/>
        </p:nvSpPr>
        <p:spPr>
          <a:xfrm>
            <a:off x="822960" y="2926080"/>
            <a:ext cx="10515600" cy="1645920"/>
          </a:xfrm>
          <a:prstGeom prst="rect">
            <a:avLst/>
          </a:prstGeom>
          <a:noFill/>
        </p:spPr>
        <p:txBody>
          <a:bodyPr wrap="square" anchor="t" lIns="45720" rIns="45720" tIns="18288" bIns="18288">
            <a:spAutoFit/>
          </a:bodyPr>
          <a:lstStyle/>
          <a:p>
            <a:pPr algn="l">
              <a:spcBef>
                <a:spcPts val="0"/>
              </a:spcBef>
              <a:spcAft>
                <a:spcPts val="600"/>
              </a:spcAft>
              <a:buNone/>
            </a:pPr>
            <a:r>
              <a:rPr sz="2200" b="1" i="0">
                <a:solidFill>
                  <a:srgbClr val="9FCFC8"/>
                </a:solidFill>
                <a:latin typeface="Segoe UI"/>
              </a:rPr>
              <a:t>Parte 5</a:t>
            </a:r>
          </a:p>
          <a:p>
            <a:pPr algn="l">
              <a:spcBef>
                <a:spcPts val="0"/>
              </a:spcBef>
              <a:spcAft>
                <a:spcPts val="800"/>
              </a:spcAft>
              <a:buNone/>
            </a:pPr>
            <a:r>
              <a:rPr sz="4000" b="1" i="0">
                <a:solidFill>
                  <a:srgbClr val="FFFFFF"/>
                </a:solidFill>
                <a:latin typeface="Segoe UI"/>
              </a:rPr>
              <a:t>Casos aplicados — limpeza urbana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Rectangle 1"/>
          <p:cNvSpPr/>
          <p:nvPr/>
        </p:nvSpPr>
        <p:spPr>
          <a:xfrm>
            <a:off x="0" y="0"/>
            <a:ext cx="12191695" cy="105156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201168" cy="1051560"/>
          </a:xfrm>
          <a:prstGeom prst="rect">
            <a:avLst/>
          </a:prstGeom>
          <a:solidFill>
            <a:srgbClr val="126E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TextBox 3"/>
          <p:cNvSpPr txBox="1"/>
          <p:nvPr/>
        </p:nvSpPr>
        <p:spPr>
          <a:xfrm>
            <a:off x="457200" y="164592"/>
            <a:ext cx="11247120" cy="777240"/>
          </a:xfrm>
          <a:prstGeom prst="rect">
            <a:avLst/>
          </a:prstGeom>
          <a:noFill/>
        </p:spPr>
        <p:txBody>
          <a:bodyPr wrap="square" anchor="ctr" lIns="45720" rIns="45720" tIns="18288" bIns="18288">
            <a:spAutoFit/>
          </a:bodyPr>
          <a:lstStyle/>
          <a:p>
            <a:pPr algn="l">
              <a:spcBef>
                <a:spcPts val="0"/>
              </a:spcBef>
              <a:spcAft>
                <a:spcPts val="800"/>
              </a:spcAft>
              <a:buNone/>
            </a:pPr>
            <a:r>
              <a:rPr sz="3000" b="1" i="0">
                <a:solidFill>
                  <a:srgbClr val="126E63"/>
                </a:solidFill>
                <a:latin typeface="Segoe UI"/>
              </a:rPr>
              <a:t>Casos com documentos públicos reais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48640" y="1371600"/>
            <a:ext cx="11064240" cy="4389120"/>
          </a:xfrm>
          <a:prstGeom prst="rect">
            <a:avLst/>
          </a:prstGeom>
          <a:noFill/>
        </p:spPr>
        <p:txBody>
          <a:bodyPr wrap="square" anchor="t" lIns="45720" rIns="45720" tIns="18288" bIns="18288">
            <a:spAutoFit/>
          </a:bodyPr>
          <a:lstStyle/>
          <a:p>
            <a:pPr algn="l" indent="-228600" marL="228600">
              <a:spcBef>
                <a:spcPts val="0"/>
              </a:spcBef>
              <a:spcAft>
                <a:spcPts val="1000"/>
              </a:spcAft>
              <a:buFont typeface="Arial"/>
              <a:buChar char="•"/>
            </a:pPr>
            <a:r>
              <a:rPr sz="2000" b="0" i="0">
                <a:solidFill>
                  <a:srgbClr val="212B30"/>
                </a:solidFill>
                <a:latin typeface="Segoe UI"/>
              </a:rPr>
              <a:t>Comparar o emergencial (TR 29) com a nova licitação (TR 1/2026).</a:t>
            </a:r>
          </a:p>
          <a:p>
            <a:pPr algn="l" indent="-228600" marL="228600">
              <a:spcBef>
                <a:spcPts val="0"/>
              </a:spcBef>
              <a:spcAft>
                <a:spcPts val="1000"/>
              </a:spcAft>
              <a:buFont typeface="Arial"/>
              <a:buChar char="•"/>
            </a:pPr>
            <a:r>
              <a:rPr sz="2000" b="0" i="0">
                <a:solidFill>
                  <a:srgbClr val="212B30"/>
                </a:solidFill>
                <a:latin typeface="Segoe UI"/>
              </a:rPr>
              <a:t>Calcular um desconto do IMR (ex.: indicador I03 do serviço P1).</a:t>
            </a:r>
          </a:p>
          <a:p>
            <a:pPr algn="l" indent="-228600" marL="228600">
              <a:spcBef>
                <a:spcPts val="0"/>
              </a:spcBef>
              <a:spcAft>
                <a:spcPts val="1000"/>
              </a:spcAft>
              <a:buFont typeface="Arial"/>
              <a:buChar char="•"/>
            </a:pPr>
            <a:r>
              <a:rPr sz="2000" b="0" i="0">
                <a:solidFill>
                  <a:srgbClr val="212B30"/>
                </a:solidFill>
                <a:latin typeface="Segoe UI"/>
              </a:rPr>
              <a:t>"De quem é o risco?" — consultar a Matriz de Riscos.</a:t>
            </a:r>
          </a:p>
          <a:p>
            <a:pPr algn="l" indent="-228600" marL="228600">
              <a:spcBef>
                <a:spcPts val="0"/>
              </a:spcBef>
              <a:spcAft>
                <a:spcPts val="1000"/>
              </a:spcAft>
              <a:buFont typeface="Arial"/>
              <a:buChar char="•"/>
            </a:pPr>
            <a:r>
              <a:rPr sz="2000" b="0" i="0">
                <a:solidFill>
                  <a:srgbClr val="212B30"/>
                </a:solidFill>
                <a:latin typeface="Segoe UI"/>
              </a:rPr>
              <a:t>Da anotação de vistoria ao relatório e à minuta de notificação.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" y="6446520"/>
            <a:ext cx="11430000" cy="320040"/>
          </a:xfrm>
          <a:prstGeom prst="rect">
            <a:avLst/>
          </a:prstGeom>
          <a:noFill/>
        </p:spPr>
        <p:txBody>
          <a:bodyPr wrap="square" anchor="t" lIns="45720" rIns="45720" tIns="18288" bIns="18288">
            <a:spAutoFit/>
          </a:bodyPr>
          <a:lstStyle/>
          <a:p>
            <a:pPr algn="l">
              <a:spcBef>
                <a:spcPts val="0"/>
              </a:spcBef>
              <a:spcAft>
                <a:spcPts val="800"/>
              </a:spcAft>
              <a:buNone/>
            </a:pPr>
            <a:r>
              <a:rPr sz="900" b="0" i="0">
                <a:solidFill>
                  <a:srgbClr val="5B6670"/>
                </a:solidFill>
                <a:latin typeface="Segoe UI"/>
              </a:rPr>
              <a:t>IA na prática — gestão e fiscalização de contratos públicos · SLU/DF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Rectangle 1"/>
          <p:cNvSpPr/>
          <p:nvPr/>
        </p:nvSpPr>
        <p:spPr>
          <a:xfrm>
            <a:off x="0" y="0"/>
            <a:ext cx="12191695" cy="105156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201168" cy="1051560"/>
          </a:xfrm>
          <a:prstGeom prst="rect">
            <a:avLst/>
          </a:prstGeom>
          <a:solidFill>
            <a:srgbClr val="126E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TextBox 3"/>
          <p:cNvSpPr txBox="1"/>
          <p:nvPr/>
        </p:nvSpPr>
        <p:spPr>
          <a:xfrm>
            <a:off x="457200" y="164592"/>
            <a:ext cx="11247120" cy="777240"/>
          </a:xfrm>
          <a:prstGeom prst="rect">
            <a:avLst/>
          </a:prstGeom>
          <a:noFill/>
        </p:spPr>
        <p:txBody>
          <a:bodyPr wrap="square" anchor="ctr" lIns="45720" rIns="45720" tIns="18288" bIns="18288">
            <a:spAutoFit/>
          </a:bodyPr>
          <a:lstStyle/>
          <a:p>
            <a:pPr algn="l">
              <a:spcBef>
                <a:spcPts val="0"/>
              </a:spcBef>
              <a:spcAft>
                <a:spcPts val="800"/>
              </a:spcAft>
              <a:buNone/>
            </a:pPr>
            <a:r>
              <a:rPr sz="3000" b="1" i="0">
                <a:solidFill>
                  <a:srgbClr val="126E63"/>
                </a:solidFill>
                <a:latin typeface="Segoe UI"/>
              </a:rPr>
              <a:t>A IA lê planilha: conferindo o IMR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548640" y="1325880"/>
          <a:ext cx="11091669" cy="18288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16932"/>
                <a:gridCol w="1760582"/>
                <a:gridCol w="2112699"/>
                <a:gridCol w="2112699"/>
                <a:gridCol w="2288757"/>
              </a:tblGrid>
              <a:tr h="457200">
                <a:tc>
                  <a:txBody>
                    <a:bodyPr wrap="square"/>
                    <a:lstStyle/>
                    <a:p>
                      <a:r>
                        <a:rPr sz="1300" b="1" i="0">
                          <a:solidFill>
                            <a:srgbClr val="FFFFFF"/>
                          </a:solidFill>
                          <a:latin typeface="Segoe UI"/>
                        </a:rPr>
                        <a:t>Serviço</a:t>
                      </a:r>
                    </a:p>
                  </a:txBody>
                  <a:tcPr marL="91440" marR="73152" marT="36576" marB="36576" anchor="ctr">
                    <a:solidFill>
                      <a:srgbClr val="126E63"/>
                    </a:solidFill>
                  </a:tcPr>
                </a:tc>
                <a:tc>
                  <a:txBody>
                    <a:bodyPr wrap="square"/>
                    <a:lstStyle/>
                    <a:p>
                      <a:r>
                        <a:rPr sz="1300" b="1" i="0">
                          <a:solidFill>
                            <a:srgbClr val="FFFFFF"/>
                          </a:solidFill>
                          <a:latin typeface="Segoe UI"/>
                        </a:rPr>
                        <a:t>X</a:t>
                      </a:r>
                    </a:p>
                  </a:txBody>
                  <a:tcPr marL="91440" marR="73152" marT="36576" marB="36576" anchor="ctr">
                    <a:solidFill>
                      <a:srgbClr val="126E63"/>
                    </a:solidFill>
                  </a:tcPr>
                </a:tc>
                <a:tc>
                  <a:txBody>
                    <a:bodyPr wrap="square"/>
                    <a:lstStyle/>
                    <a:p>
                      <a:r>
                        <a:rPr sz="1300" b="1" i="0">
                          <a:solidFill>
                            <a:srgbClr val="FFFFFF"/>
                          </a:solidFill>
                          <a:latin typeface="Segoe UI"/>
                        </a:rPr>
                        <a:t>Faixa</a:t>
                      </a:r>
                    </a:p>
                  </a:txBody>
                  <a:tcPr marL="91440" marR="73152" marT="36576" marB="36576" anchor="ctr">
                    <a:solidFill>
                      <a:srgbClr val="126E63"/>
                    </a:solidFill>
                  </a:tcPr>
                </a:tc>
                <a:tc>
                  <a:txBody>
                    <a:bodyPr wrap="square"/>
                    <a:lstStyle/>
                    <a:p>
                      <a:r>
                        <a:rPr sz="1300" b="1" i="0">
                          <a:solidFill>
                            <a:srgbClr val="FFFFFF"/>
                          </a:solidFill>
                          <a:latin typeface="Segoe UI"/>
                        </a:rPr>
                        <a:t>% medição</a:t>
                      </a:r>
                    </a:p>
                  </a:txBody>
                  <a:tcPr marL="91440" marR="73152" marT="36576" marB="36576" anchor="ctr">
                    <a:solidFill>
                      <a:srgbClr val="126E63"/>
                    </a:solidFill>
                  </a:tcPr>
                </a:tc>
                <a:tc>
                  <a:txBody>
                    <a:bodyPr wrap="square"/>
                    <a:lstStyle/>
                    <a:p>
                      <a:r>
                        <a:rPr sz="1300" b="1" i="0">
                          <a:solidFill>
                            <a:srgbClr val="FFFFFF"/>
                          </a:solidFill>
                          <a:latin typeface="Segoe UI"/>
                        </a:rPr>
                        <a:t>Desconto?</a:t>
                      </a:r>
                    </a:p>
                  </a:txBody>
                  <a:tcPr marL="91440" marR="73152" marT="36576" marB="36576" anchor="ctr">
                    <a:solidFill>
                      <a:srgbClr val="126E63"/>
                    </a:solidFill>
                  </a:tcPr>
                </a:tc>
              </a:tr>
              <a:tr h="457200">
                <a:tc>
                  <a:txBody>
                    <a:bodyPr wrap="square"/>
                    <a:lstStyle/>
                    <a:p>
                      <a:r>
                        <a:rPr sz="1250" b="1" i="0">
                          <a:solidFill>
                            <a:srgbClr val="212B30"/>
                          </a:solidFill>
                          <a:latin typeface="Segoe UI"/>
                        </a:rPr>
                        <a:t>P1 (I03)</a:t>
                      </a:r>
                    </a:p>
                  </a:txBody>
                  <a:tcPr marL="91440" marR="73152" marT="27432" marB="27432" anchor="ctr">
                    <a:solidFill>
                      <a:srgbClr val="FFFFFF"/>
                    </a:solidFill>
                  </a:tcPr>
                </a:tc>
                <a:tc>
                  <a:txBody>
                    <a:bodyPr wrap="square"/>
                    <a:lstStyle/>
                    <a:p>
                      <a:r>
                        <a:rPr sz="1250" b="0" i="0">
                          <a:solidFill>
                            <a:srgbClr val="212B30"/>
                          </a:solidFill>
                          <a:latin typeface="Segoe UI"/>
                        </a:rPr>
                        <a:t>91,0%</a:t>
                      </a:r>
                    </a:p>
                  </a:txBody>
                  <a:tcPr marL="91440" marR="73152" marT="27432" marB="27432" anchor="ctr">
                    <a:solidFill>
                      <a:srgbClr val="FFFFFF"/>
                    </a:solidFill>
                  </a:tcPr>
                </a:tc>
                <a:tc>
                  <a:txBody>
                    <a:bodyPr wrap="square"/>
                    <a:lstStyle/>
                    <a:p>
                      <a:r>
                        <a:rPr sz="1250" b="0" i="0">
                          <a:solidFill>
                            <a:srgbClr val="212B30"/>
                          </a:solidFill>
                          <a:latin typeface="Segoe UI"/>
                        </a:rPr>
                        <a:t>≥ 90%</a:t>
                      </a:r>
                    </a:p>
                  </a:txBody>
                  <a:tcPr marL="91440" marR="73152" marT="27432" marB="27432" anchor="ctr">
                    <a:solidFill>
                      <a:srgbClr val="FFFFFF"/>
                    </a:solidFill>
                  </a:tcPr>
                </a:tc>
                <a:tc>
                  <a:txBody>
                    <a:bodyPr wrap="square"/>
                    <a:lstStyle/>
                    <a:p>
                      <a:r>
                        <a:rPr sz="1250" b="0" i="0">
                          <a:solidFill>
                            <a:srgbClr val="212B30"/>
                          </a:solidFill>
                          <a:latin typeface="Segoe UI"/>
                        </a:rPr>
                        <a:t>100%</a:t>
                      </a:r>
                    </a:p>
                  </a:txBody>
                  <a:tcPr marL="91440" marR="73152" marT="27432" marB="27432" anchor="ctr">
                    <a:solidFill>
                      <a:srgbClr val="FFFFFF"/>
                    </a:solidFill>
                  </a:tcPr>
                </a:tc>
                <a:tc>
                  <a:txBody>
                    <a:bodyPr wrap="square"/>
                    <a:lstStyle/>
                    <a:p>
                      <a:r>
                        <a:rPr sz="1250" b="0" i="0">
                          <a:solidFill>
                            <a:srgbClr val="212B30"/>
                          </a:solidFill>
                          <a:latin typeface="Segoe UI"/>
                        </a:rPr>
                        <a:t>Não</a:t>
                      </a:r>
                    </a:p>
                  </a:txBody>
                  <a:tcPr marL="91440" marR="73152" marT="27432" marB="27432" anchor="ctr">
                    <a:solidFill>
                      <a:srgbClr val="FFFFFF"/>
                    </a:solidFill>
                  </a:tcPr>
                </a:tc>
              </a:tr>
              <a:tr h="457200">
                <a:tc>
                  <a:txBody>
                    <a:bodyPr wrap="square"/>
                    <a:lstStyle/>
                    <a:p>
                      <a:r>
                        <a:rPr sz="1250" b="1" i="0">
                          <a:solidFill>
                            <a:srgbClr val="212B30"/>
                          </a:solidFill>
                          <a:latin typeface="Segoe UI"/>
                        </a:rPr>
                        <a:t>P5 (I05)</a:t>
                      </a:r>
                    </a:p>
                  </a:txBody>
                  <a:tcPr marL="91440" marR="73152" marT="27432" marB="27432" anchor="ctr">
                    <a:solidFill>
                      <a:srgbClr val="EFF4F3"/>
                    </a:solidFill>
                  </a:tcPr>
                </a:tc>
                <a:tc>
                  <a:txBody>
                    <a:bodyPr wrap="square"/>
                    <a:lstStyle/>
                    <a:p>
                      <a:r>
                        <a:rPr sz="1250" b="0" i="0">
                          <a:solidFill>
                            <a:srgbClr val="212B30"/>
                          </a:solidFill>
                          <a:latin typeface="Segoe UI"/>
                        </a:rPr>
                        <a:t>96,25%</a:t>
                      </a:r>
                    </a:p>
                  </a:txBody>
                  <a:tcPr marL="91440" marR="73152" marT="27432" marB="27432" anchor="ctr">
                    <a:solidFill>
                      <a:srgbClr val="EFF4F3"/>
                    </a:solidFill>
                  </a:tcPr>
                </a:tc>
                <a:tc>
                  <a:txBody>
                    <a:bodyPr wrap="square"/>
                    <a:lstStyle/>
                    <a:p>
                      <a:r>
                        <a:rPr sz="1250" b="0" i="0">
                          <a:solidFill>
                            <a:srgbClr val="212B30"/>
                          </a:solidFill>
                          <a:latin typeface="Segoe UI"/>
                        </a:rPr>
                        <a:t>≥ 95%</a:t>
                      </a:r>
                    </a:p>
                  </a:txBody>
                  <a:tcPr marL="91440" marR="73152" marT="27432" marB="27432" anchor="ctr">
                    <a:solidFill>
                      <a:srgbClr val="EFF4F3"/>
                    </a:solidFill>
                  </a:tcPr>
                </a:tc>
                <a:tc>
                  <a:txBody>
                    <a:bodyPr wrap="square"/>
                    <a:lstStyle/>
                    <a:p>
                      <a:r>
                        <a:rPr sz="1250" b="0" i="0">
                          <a:solidFill>
                            <a:srgbClr val="212B30"/>
                          </a:solidFill>
                          <a:latin typeface="Segoe UI"/>
                        </a:rPr>
                        <a:t>100%</a:t>
                      </a:r>
                    </a:p>
                  </a:txBody>
                  <a:tcPr marL="91440" marR="73152" marT="27432" marB="27432" anchor="ctr">
                    <a:solidFill>
                      <a:srgbClr val="EFF4F3"/>
                    </a:solidFill>
                  </a:tcPr>
                </a:tc>
                <a:tc>
                  <a:txBody>
                    <a:bodyPr wrap="square"/>
                    <a:lstStyle/>
                    <a:p>
                      <a:r>
                        <a:rPr sz="1250" b="0" i="0">
                          <a:solidFill>
                            <a:srgbClr val="212B30"/>
                          </a:solidFill>
                          <a:latin typeface="Segoe UI"/>
                        </a:rPr>
                        <a:t>Não</a:t>
                      </a:r>
                    </a:p>
                  </a:txBody>
                  <a:tcPr marL="91440" marR="73152" marT="27432" marB="27432" anchor="ctr">
                    <a:solidFill>
                      <a:srgbClr val="EFF4F3"/>
                    </a:solidFill>
                  </a:tcPr>
                </a:tc>
              </a:tr>
              <a:tr h="457200">
                <a:tc>
                  <a:txBody>
                    <a:bodyPr wrap="square"/>
                    <a:lstStyle/>
                    <a:p>
                      <a:r>
                        <a:rPr sz="1250" b="1" i="0">
                          <a:solidFill>
                            <a:srgbClr val="212B30"/>
                          </a:solidFill>
                          <a:latin typeface="Segoe UI"/>
                        </a:rPr>
                        <a:t>P6 (I05)</a:t>
                      </a:r>
                    </a:p>
                  </a:txBody>
                  <a:tcPr marL="91440" marR="73152" marT="27432" marB="27432" anchor="ctr">
                    <a:solidFill>
                      <a:srgbClr val="FFFFFF"/>
                    </a:solidFill>
                  </a:tcPr>
                </a:tc>
                <a:tc>
                  <a:txBody>
                    <a:bodyPr wrap="square"/>
                    <a:lstStyle/>
                    <a:p>
                      <a:r>
                        <a:rPr sz="1250" b="0" i="0">
                          <a:solidFill>
                            <a:srgbClr val="212B30"/>
                          </a:solidFill>
                          <a:latin typeface="Segoe UI"/>
                        </a:rPr>
                        <a:t>91,67%</a:t>
                      </a:r>
                    </a:p>
                  </a:txBody>
                  <a:tcPr marL="91440" marR="73152" marT="27432" marB="27432" anchor="ctr">
                    <a:solidFill>
                      <a:srgbClr val="FFFFFF"/>
                    </a:solidFill>
                  </a:tcPr>
                </a:tc>
                <a:tc>
                  <a:txBody>
                    <a:bodyPr wrap="square"/>
                    <a:lstStyle/>
                    <a:p>
                      <a:r>
                        <a:rPr sz="1250" b="0" i="0">
                          <a:solidFill>
                            <a:srgbClr val="212B30"/>
                          </a:solidFill>
                          <a:latin typeface="Segoe UI"/>
                        </a:rPr>
                        <a:t>90–95%</a:t>
                      </a:r>
                    </a:p>
                  </a:txBody>
                  <a:tcPr marL="91440" marR="73152" marT="27432" marB="27432" anchor="ctr">
                    <a:solidFill>
                      <a:srgbClr val="FFFFFF"/>
                    </a:solidFill>
                  </a:tcPr>
                </a:tc>
                <a:tc>
                  <a:txBody>
                    <a:bodyPr wrap="square"/>
                    <a:lstStyle/>
                    <a:p>
                      <a:r>
                        <a:rPr sz="1250" b="0" i="0">
                          <a:solidFill>
                            <a:srgbClr val="212B30"/>
                          </a:solidFill>
                          <a:latin typeface="Segoe UI"/>
                        </a:rPr>
                        <a:t>99%</a:t>
                      </a:r>
                    </a:p>
                  </a:txBody>
                  <a:tcPr marL="91440" marR="73152" marT="27432" marB="27432" anchor="ctr">
                    <a:solidFill>
                      <a:srgbClr val="FFFFFF"/>
                    </a:solidFill>
                  </a:tcPr>
                </a:tc>
                <a:tc>
                  <a:txBody>
                    <a:bodyPr wrap="square"/>
                    <a:lstStyle/>
                    <a:p>
                      <a:r>
                        <a:rPr sz="1250" b="0" i="0">
                          <a:solidFill>
                            <a:srgbClr val="212B30"/>
                          </a:solidFill>
                          <a:latin typeface="Segoe UI"/>
                        </a:rPr>
                        <a:t>Sim (−1%)</a:t>
                      </a:r>
                    </a:p>
                  </a:txBody>
                  <a:tcPr marL="91440" marR="73152" marT="27432" marB="27432" anchor="ctr"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548640" y="5532120"/>
            <a:ext cx="11064240" cy="731520"/>
          </a:xfrm>
          <a:prstGeom prst="rect">
            <a:avLst/>
          </a:prstGeom>
          <a:solidFill>
            <a:srgbClr val="EFF4F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ectangle 6"/>
          <p:cNvSpPr/>
          <p:nvPr/>
        </p:nvSpPr>
        <p:spPr>
          <a:xfrm>
            <a:off x="548640" y="5532120"/>
            <a:ext cx="109728" cy="731520"/>
          </a:xfrm>
          <a:prstGeom prst="rect">
            <a:avLst/>
          </a:prstGeom>
          <a:solidFill>
            <a:srgbClr val="126E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TextBox 7"/>
          <p:cNvSpPr txBox="1"/>
          <p:nvPr/>
        </p:nvSpPr>
        <p:spPr>
          <a:xfrm>
            <a:off x="868680" y="5577840"/>
            <a:ext cx="10607040" cy="640080"/>
          </a:xfrm>
          <a:prstGeom prst="rect">
            <a:avLst/>
          </a:prstGeom>
          <a:noFill/>
        </p:spPr>
        <p:txBody>
          <a:bodyPr wrap="square" anchor="ctr" lIns="45720" rIns="45720" tIns="18288" bIns="18288">
            <a:spAutoFit/>
          </a:bodyPr>
          <a:lstStyle/>
          <a:p>
            <a:pPr algn="l">
              <a:spcBef>
                <a:spcPts val="0"/>
              </a:spcBef>
              <a:spcAft>
                <a:spcPts val="800"/>
              </a:spcAft>
              <a:buNone/>
            </a:pPr>
            <a:r>
              <a:rPr sz="1500" b="0" i="1">
                <a:solidFill>
                  <a:srgbClr val="212B30"/>
                </a:solidFill>
                <a:latin typeface="Segoe UI"/>
              </a:rPr>
              <a:t>A IA faz a conta; o fiscal confere a faixa no Anexo N e valida exceções.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65760" y="6446520"/>
            <a:ext cx="11430000" cy="320040"/>
          </a:xfrm>
          <a:prstGeom prst="rect">
            <a:avLst/>
          </a:prstGeom>
          <a:noFill/>
        </p:spPr>
        <p:txBody>
          <a:bodyPr wrap="square" anchor="t" lIns="45720" rIns="45720" tIns="18288" bIns="18288">
            <a:spAutoFit/>
          </a:bodyPr>
          <a:lstStyle/>
          <a:p>
            <a:pPr algn="l">
              <a:spcBef>
                <a:spcPts val="0"/>
              </a:spcBef>
              <a:spcAft>
                <a:spcPts val="800"/>
              </a:spcAft>
              <a:buNone/>
            </a:pPr>
            <a:r>
              <a:rPr sz="900" b="0" i="0">
                <a:solidFill>
                  <a:srgbClr val="5B6670"/>
                </a:solidFill>
                <a:latin typeface="Segoe UI"/>
              </a:rPr>
              <a:t>IA na prática — gestão e fiscalização de contratos públicos · SLU/DF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Rectangl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0C4A4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" name="Rectangle 2"/>
          <p:cNvSpPr/>
          <p:nvPr/>
        </p:nvSpPr>
        <p:spPr>
          <a:xfrm>
            <a:off x="822960" y="2743200"/>
            <a:ext cx="1280160" cy="109728"/>
          </a:xfrm>
          <a:prstGeom prst="rect">
            <a:avLst/>
          </a:prstGeom>
          <a:solidFill>
            <a:srgbClr val="E6B03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TextBox 3"/>
          <p:cNvSpPr txBox="1"/>
          <p:nvPr/>
        </p:nvSpPr>
        <p:spPr>
          <a:xfrm>
            <a:off x="822960" y="2926080"/>
            <a:ext cx="10515600" cy="1645920"/>
          </a:xfrm>
          <a:prstGeom prst="rect">
            <a:avLst/>
          </a:prstGeom>
          <a:noFill/>
        </p:spPr>
        <p:txBody>
          <a:bodyPr wrap="square" anchor="t" lIns="45720" rIns="45720" tIns="18288" bIns="18288">
            <a:spAutoFit/>
          </a:bodyPr>
          <a:lstStyle/>
          <a:p>
            <a:pPr algn="l">
              <a:spcBef>
                <a:spcPts val="0"/>
              </a:spcBef>
              <a:spcAft>
                <a:spcPts val="600"/>
              </a:spcAft>
              <a:buNone/>
            </a:pPr>
            <a:r>
              <a:rPr sz="2200" b="1" i="0">
                <a:solidFill>
                  <a:srgbClr val="9FCFC8"/>
                </a:solidFill>
                <a:latin typeface="Segoe UI"/>
              </a:rPr>
              <a:t>Parte 1</a:t>
            </a:r>
          </a:p>
          <a:p>
            <a:pPr algn="l">
              <a:spcBef>
                <a:spcPts val="0"/>
              </a:spcBef>
              <a:spcAft>
                <a:spcPts val="800"/>
              </a:spcAft>
              <a:buNone/>
            </a:pPr>
            <a:r>
              <a:rPr sz="4000" b="1" i="0">
                <a:solidFill>
                  <a:srgbClr val="FFFFFF"/>
                </a:solidFill>
                <a:latin typeface="Segoe UI"/>
              </a:rPr>
              <a:t>O que é IA generativa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Rectangle 1"/>
          <p:cNvSpPr/>
          <p:nvPr/>
        </p:nvSpPr>
        <p:spPr>
          <a:xfrm>
            <a:off x="0" y="0"/>
            <a:ext cx="12191695" cy="105156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201168" cy="1051560"/>
          </a:xfrm>
          <a:prstGeom prst="rect">
            <a:avLst/>
          </a:prstGeom>
          <a:solidFill>
            <a:srgbClr val="126E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TextBox 3"/>
          <p:cNvSpPr txBox="1"/>
          <p:nvPr/>
        </p:nvSpPr>
        <p:spPr>
          <a:xfrm>
            <a:off x="457200" y="164592"/>
            <a:ext cx="11247120" cy="777240"/>
          </a:xfrm>
          <a:prstGeom prst="rect">
            <a:avLst/>
          </a:prstGeom>
          <a:noFill/>
        </p:spPr>
        <p:txBody>
          <a:bodyPr wrap="square" anchor="ctr" lIns="45720" rIns="45720" tIns="18288" bIns="18288">
            <a:spAutoFit/>
          </a:bodyPr>
          <a:lstStyle/>
          <a:p>
            <a:pPr algn="l">
              <a:spcBef>
                <a:spcPts val="0"/>
              </a:spcBef>
              <a:spcAft>
                <a:spcPts val="800"/>
              </a:spcAft>
              <a:buNone/>
            </a:pPr>
            <a:r>
              <a:rPr sz="3000" b="1" i="0">
                <a:solidFill>
                  <a:srgbClr val="126E63"/>
                </a:solidFill>
                <a:latin typeface="Segoe UI"/>
              </a:rPr>
              <a:t>Alucinação na prática: o erro que só o fiscal pega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48640" y="1371600"/>
            <a:ext cx="11064240" cy="4389120"/>
          </a:xfrm>
          <a:prstGeom prst="rect">
            <a:avLst/>
          </a:prstGeom>
          <a:noFill/>
        </p:spPr>
        <p:txBody>
          <a:bodyPr wrap="square" anchor="t" lIns="45720" rIns="45720" tIns="18288" bIns="18288">
            <a:spAutoFit/>
          </a:bodyPr>
          <a:lstStyle/>
          <a:p>
            <a:pPr algn="l" indent="-228600" marL="228600">
              <a:spcBef>
                <a:spcPts val="0"/>
              </a:spcBef>
              <a:spcAft>
                <a:spcPts val="1000"/>
              </a:spcAft>
              <a:buFont typeface="Arial"/>
              <a:buChar char="•"/>
            </a:pPr>
            <a:r>
              <a:rPr sz="2000" b="0" i="0">
                <a:solidFill>
                  <a:srgbClr val="212B30"/>
                </a:solidFill>
                <a:latin typeface="Segoe UI"/>
              </a:rPr>
              <a:t>Pergunta: desconto do I03 se o circuito (P1) fechar em 88%?</a:t>
            </a:r>
          </a:p>
          <a:p>
            <a:pPr algn="l" indent="-228600" marL="228600">
              <a:spcBef>
                <a:spcPts val="0"/>
              </a:spcBef>
              <a:spcAft>
                <a:spcPts val="1000"/>
              </a:spcAft>
              <a:buFont typeface="Arial"/>
              <a:buChar char="•"/>
            </a:pPr>
            <a:r>
              <a:rPr sz="2000" b="0" i="0">
                <a:solidFill>
                  <a:srgbClr val="212B30"/>
                </a:solidFill>
                <a:latin typeface="Segoe UI"/>
              </a:rPr>
              <a:t>Resposta da IA: "desconto de 10%, paga-se 90% do contrato, art. 47 da Lei 14.133".</a:t>
            </a:r>
          </a:p>
          <a:p>
            <a:pPr algn="l" indent="-228600" marL="228600">
              <a:spcBef>
                <a:spcPts val="0"/>
              </a:spcBef>
              <a:spcAft>
                <a:spcPts val="1000"/>
              </a:spcAft>
              <a:buFont typeface="Arial"/>
              <a:buChar char="•"/>
            </a:pPr>
            <a:r>
              <a:rPr sz="1700" b="0" i="0">
                <a:solidFill>
                  <a:srgbClr val="5B6670"/>
                </a:solidFill>
                <a:latin typeface="Segoe UI"/>
              </a:rPr>
              <a:t>Faixa real: 85–90% → 99% (desconto de 1%, não 10%).</a:t>
            </a:r>
          </a:p>
          <a:p>
            <a:pPr algn="l" indent="-228600" marL="228600">
              <a:spcBef>
                <a:spcPts val="0"/>
              </a:spcBef>
              <a:spcAft>
                <a:spcPts val="1000"/>
              </a:spcAft>
              <a:buFont typeface="Arial"/>
              <a:buChar char="•"/>
            </a:pPr>
            <a:r>
              <a:rPr sz="1700" b="0" i="0">
                <a:solidFill>
                  <a:srgbClr val="5B6670"/>
                </a:solidFill>
                <a:latin typeface="Segoe UI"/>
              </a:rPr>
              <a:t>Incide só no P1, não no contrato; esqueceu o teto de 20%; artigo inventado.</a:t>
            </a:r>
          </a:p>
        </p:txBody>
      </p:sp>
      <p:sp>
        <p:nvSpPr>
          <p:cNvPr id="6" name="Rectangle 5"/>
          <p:cNvSpPr/>
          <p:nvPr/>
        </p:nvSpPr>
        <p:spPr>
          <a:xfrm>
            <a:off x="548640" y="5532120"/>
            <a:ext cx="11064240" cy="731520"/>
          </a:xfrm>
          <a:prstGeom prst="rect">
            <a:avLst/>
          </a:prstGeom>
          <a:solidFill>
            <a:srgbClr val="F7ECD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ectangle 6"/>
          <p:cNvSpPr/>
          <p:nvPr/>
        </p:nvSpPr>
        <p:spPr>
          <a:xfrm>
            <a:off x="548640" y="5532120"/>
            <a:ext cx="109728" cy="731520"/>
          </a:xfrm>
          <a:prstGeom prst="rect">
            <a:avLst/>
          </a:prstGeom>
          <a:solidFill>
            <a:srgbClr val="B4530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TextBox 7"/>
          <p:cNvSpPr txBox="1"/>
          <p:nvPr/>
        </p:nvSpPr>
        <p:spPr>
          <a:xfrm>
            <a:off x="868680" y="5577840"/>
            <a:ext cx="10607040" cy="640080"/>
          </a:xfrm>
          <a:prstGeom prst="rect">
            <a:avLst/>
          </a:prstGeom>
          <a:noFill/>
        </p:spPr>
        <p:txBody>
          <a:bodyPr wrap="square" anchor="ctr" lIns="45720" rIns="45720" tIns="18288" bIns="18288">
            <a:spAutoFit/>
          </a:bodyPr>
          <a:lstStyle/>
          <a:p>
            <a:pPr algn="l">
              <a:spcBef>
                <a:spcPts val="0"/>
              </a:spcBef>
              <a:spcAft>
                <a:spcPts val="800"/>
              </a:spcAft>
              <a:buNone/>
            </a:pPr>
            <a:r>
              <a:rPr sz="1500" b="0" i="1">
                <a:solidFill>
                  <a:srgbClr val="212B30"/>
                </a:solidFill>
                <a:latin typeface="Segoe UI"/>
              </a:rPr>
              <a:t>A alucinação vem bem escrita. Só percebe quem domina a matéria.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65760" y="6446520"/>
            <a:ext cx="11430000" cy="320040"/>
          </a:xfrm>
          <a:prstGeom prst="rect">
            <a:avLst/>
          </a:prstGeom>
          <a:noFill/>
        </p:spPr>
        <p:txBody>
          <a:bodyPr wrap="square" anchor="t" lIns="45720" rIns="45720" tIns="18288" bIns="18288">
            <a:spAutoFit/>
          </a:bodyPr>
          <a:lstStyle/>
          <a:p>
            <a:pPr algn="l">
              <a:spcBef>
                <a:spcPts val="0"/>
              </a:spcBef>
              <a:spcAft>
                <a:spcPts val="800"/>
              </a:spcAft>
              <a:buNone/>
            </a:pPr>
            <a:r>
              <a:rPr sz="900" b="0" i="0">
                <a:solidFill>
                  <a:srgbClr val="5B6670"/>
                </a:solidFill>
                <a:latin typeface="Segoe UI"/>
              </a:rPr>
              <a:t>IA na prática — gestão e fiscalização de contratos públicos · SLU/DF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Rectangl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0C4A4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" name="Rectangle 2"/>
          <p:cNvSpPr/>
          <p:nvPr/>
        </p:nvSpPr>
        <p:spPr>
          <a:xfrm>
            <a:off x="822960" y="2743200"/>
            <a:ext cx="1280160" cy="109728"/>
          </a:xfrm>
          <a:prstGeom prst="rect">
            <a:avLst/>
          </a:prstGeom>
          <a:solidFill>
            <a:srgbClr val="E6B03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TextBox 3"/>
          <p:cNvSpPr txBox="1"/>
          <p:nvPr/>
        </p:nvSpPr>
        <p:spPr>
          <a:xfrm>
            <a:off x="822960" y="2926080"/>
            <a:ext cx="10515600" cy="1645920"/>
          </a:xfrm>
          <a:prstGeom prst="rect">
            <a:avLst/>
          </a:prstGeom>
          <a:noFill/>
        </p:spPr>
        <p:txBody>
          <a:bodyPr wrap="square" anchor="t" lIns="45720" rIns="45720" tIns="18288" bIns="18288">
            <a:spAutoFit/>
          </a:bodyPr>
          <a:lstStyle/>
          <a:p>
            <a:pPr algn="l">
              <a:spcBef>
                <a:spcPts val="0"/>
              </a:spcBef>
              <a:spcAft>
                <a:spcPts val="600"/>
              </a:spcAft>
              <a:buNone/>
            </a:pPr>
            <a:r>
              <a:rPr sz="2200" b="1" i="0">
                <a:solidFill>
                  <a:srgbClr val="9FCFC8"/>
                </a:solidFill>
                <a:latin typeface="Segoe UI"/>
              </a:rPr>
              <a:t>Parte 6</a:t>
            </a:r>
          </a:p>
          <a:p>
            <a:pPr algn="l">
              <a:spcBef>
                <a:spcPts val="0"/>
              </a:spcBef>
              <a:spcAft>
                <a:spcPts val="800"/>
              </a:spcAft>
              <a:buNone/>
            </a:pPr>
            <a:r>
              <a:rPr sz="4000" b="1" i="0">
                <a:solidFill>
                  <a:srgbClr val="FFFFFF"/>
                </a:solidFill>
                <a:latin typeface="Segoe UI"/>
              </a:rPr>
              <a:t>RAG e NotebookLM: respostas com fontes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Rectangle 1"/>
          <p:cNvSpPr/>
          <p:nvPr/>
        </p:nvSpPr>
        <p:spPr>
          <a:xfrm>
            <a:off x="0" y="0"/>
            <a:ext cx="12191695" cy="105156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201168" cy="1051560"/>
          </a:xfrm>
          <a:prstGeom prst="rect">
            <a:avLst/>
          </a:prstGeom>
          <a:solidFill>
            <a:srgbClr val="126E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TextBox 3"/>
          <p:cNvSpPr txBox="1"/>
          <p:nvPr/>
        </p:nvSpPr>
        <p:spPr>
          <a:xfrm>
            <a:off x="457200" y="164592"/>
            <a:ext cx="11247120" cy="777240"/>
          </a:xfrm>
          <a:prstGeom prst="rect">
            <a:avLst/>
          </a:prstGeom>
          <a:noFill/>
        </p:spPr>
        <p:txBody>
          <a:bodyPr wrap="square" anchor="ctr" lIns="45720" rIns="45720" tIns="18288" bIns="18288">
            <a:spAutoFit/>
          </a:bodyPr>
          <a:lstStyle/>
          <a:p>
            <a:pPr algn="l">
              <a:spcBef>
                <a:spcPts val="0"/>
              </a:spcBef>
              <a:spcAft>
                <a:spcPts val="800"/>
              </a:spcAft>
              <a:buNone/>
            </a:pPr>
            <a:r>
              <a:rPr sz="3000" b="1" i="0">
                <a:solidFill>
                  <a:srgbClr val="126E63"/>
                </a:solidFill>
                <a:latin typeface="Segoe UI"/>
              </a:rPr>
              <a:t>O que é RAG (e a diferença para a IA comum)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48640" y="1371600"/>
            <a:ext cx="11064240" cy="4389120"/>
          </a:xfrm>
          <a:prstGeom prst="rect">
            <a:avLst/>
          </a:prstGeom>
          <a:noFill/>
        </p:spPr>
        <p:txBody>
          <a:bodyPr wrap="square" anchor="t" lIns="45720" rIns="45720" tIns="18288" bIns="18288">
            <a:spAutoFit/>
          </a:bodyPr>
          <a:lstStyle/>
          <a:p>
            <a:pPr algn="l" indent="-228600" marL="228600">
              <a:spcBef>
                <a:spcPts val="0"/>
              </a:spcBef>
              <a:spcAft>
                <a:spcPts val="1000"/>
              </a:spcAft>
              <a:buFont typeface="Arial"/>
              <a:buChar char="•"/>
            </a:pPr>
            <a:r>
              <a:rPr sz="2000" b="0" i="0">
                <a:solidFill>
                  <a:srgbClr val="212B30"/>
                </a:solidFill>
                <a:latin typeface="Segoe UI"/>
              </a:rPr>
              <a:t>IA comum: responde "de cabeça", pelo treino — pode desatualizar e inventar.</a:t>
            </a:r>
          </a:p>
          <a:p>
            <a:pPr algn="l" indent="-228600" marL="228600">
              <a:spcBef>
                <a:spcPts val="0"/>
              </a:spcBef>
              <a:spcAft>
                <a:spcPts val="1000"/>
              </a:spcAft>
              <a:buFont typeface="Arial"/>
              <a:buChar char="•"/>
            </a:pPr>
            <a:r>
              <a:rPr sz="2000" b="0" i="0">
                <a:solidFill>
                  <a:srgbClr val="212B30"/>
                </a:solidFill>
                <a:latin typeface="Segoe UI"/>
              </a:rPr>
              <a:t>RAG: a IA consulta uma base de documentos confiáveis antes de responder.</a:t>
            </a:r>
          </a:p>
          <a:p>
            <a:pPr algn="l" indent="-228600" marL="228600">
              <a:spcBef>
                <a:spcPts val="0"/>
              </a:spcBef>
              <a:spcAft>
                <a:spcPts val="1000"/>
              </a:spcAft>
              <a:buFont typeface="Arial"/>
              <a:buChar char="•"/>
            </a:pPr>
            <a:r>
              <a:rPr sz="2000" b="0" i="0">
                <a:solidFill>
                  <a:srgbClr val="212B30"/>
                </a:solidFill>
                <a:latin typeface="Segoe UI"/>
              </a:rPr>
              <a:t>Resultado: menos alucinação, informação mais atual e com fonte para conferir.</a:t>
            </a:r>
          </a:p>
          <a:p>
            <a:pPr algn="l" indent="-228600" marL="228600">
              <a:spcBef>
                <a:spcPts val="0"/>
              </a:spcBef>
              <a:spcAft>
                <a:spcPts val="1000"/>
              </a:spcAft>
              <a:buFont typeface="Arial"/>
              <a:buChar char="•"/>
            </a:pPr>
            <a:r>
              <a:rPr sz="2000" b="0" i="0">
                <a:solidFill>
                  <a:srgbClr val="212B30"/>
                </a:solidFill>
                <a:latin typeface="Segoe UI"/>
              </a:rPr>
              <a:t>RAG = Retrieval-Augmented Generation (geração aumentada por recuperação).</a:t>
            </a:r>
          </a:p>
        </p:txBody>
      </p:sp>
      <p:sp>
        <p:nvSpPr>
          <p:cNvPr id="6" name="Rectangle 5"/>
          <p:cNvSpPr/>
          <p:nvPr/>
        </p:nvSpPr>
        <p:spPr>
          <a:xfrm>
            <a:off x="548640" y="5532120"/>
            <a:ext cx="11064240" cy="731520"/>
          </a:xfrm>
          <a:prstGeom prst="rect">
            <a:avLst/>
          </a:prstGeom>
          <a:solidFill>
            <a:srgbClr val="EFF4F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ectangle 6"/>
          <p:cNvSpPr/>
          <p:nvPr/>
        </p:nvSpPr>
        <p:spPr>
          <a:xfrm>
            <a:off x="548640" y="5532120"/>
            <a:ext cx="109728" cy="731520"/>
          </a:xfrm>
          <a:prstGeom prst="rect">
            <a:avLst/>
          </a:prstGeom>
          <a:solidFill>
            <a:srgbClr val="126E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TextBox 7"/>
          <p:cNvSpPr txBox="1"/>
          <p:nvPr/>
        </p:nvSpPr>
        <p:spPr>
          <a:xfrm>
            <a:off x="868680" y="5577840"/>
            <a:ext cx="10607040" cy="640080"/>
          </a:xfrm>
          <a:prstGeom prst="rect">
            <a:avLst/>
          </a:prstGeom>
          <a:noFill/>
        </p:spPr>
        <p:txBody>
          <a:bodyPr wrap="square" anchor="ctr" lIns="45720" rIns="45720" tIns="18288" bIns="18288">
            <a:spAutoFit/>
          </a:bodyPr>
          <a:lstStyle/>
          <a:p>
            <a:pPr algn="l">
              <a:spcBef>
                <a:spcPts val="0"/>
              </a:spcBef>
              <a:spcAft>
                <a:spcPts val="800"/>
              </a:spcAft>
              <a:buNone/>
            </a:pPr>
            <a:r>
              <a:rPr sz="1500" b="0" i="1">
                <a:solidFill>
                  <a:srgbClr val="212B30"/>
                </a:solidFill>
                <a:latin typeface="Segoe UI"/>
              </a:rPr>
              <a:t>Analogia: prova de cabeça (IA comum) x prova com consulta ao material (RAG).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65760" y="6446520"/>
            <a:ext cx="11430000" cy="320040"/>
          </a:xfrm>
          <a:prstGeom prst="rect">
            <a:avLst/>
          </a:prstGeom>
          <a:noFill/>
        </p:spPr>
        <p:txBody>
          <a:bodyPr wrap="square" anchor="t" lIns="45720" rIns="45720" tIns="18288" bIns="18288">
            <a:spAutoFit/>
          </a:bodyPr>
          <a:lstStyle/>
          <a:p>
            <a:pPr algn="l">
              <a:spcBef>
                <a:spcPts val="0"/>
              </a:spcBef>
              <a:spcAft>
                <a:spcPts val="800"/>
              </a:spcAft>
              <a:buNone/>
            </a:pPr>
            <a:r>
              <a:rPr sz="900" b="0" i="0">
                <a:solidFill>
                  <a:srgbClr val="5B6670"/>
                </a:solidFill>
                <a:latin typeface="Segoe UI"/>
              </a:rPr>
              <a:t>IA na prática — gestão e fiscalização de contratos públicos · SLU/DF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Rectangle 1"/>
          <p:cNvSpPr/>
          <p:nvPr/>
        </p:nvSpPr>
        <p:spPr>
          <a:xfrm>
            <a:off x="0" y="0"/>
            <a:ext cx="12191695" cy="105156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201168" cy="1051560"/>
          </a:xfrm>
          <a:prstGeom prst="rect">
            <a:avLst/>
          </a:prstGeom>
          <a:solidFill>
            <a:srgbClr val="126E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TextBox 3"/>
          <p:cNvSpPr txBox="1"/>
          <p:nvPr/>
        </p:nvSpPr>
        <p:spPr>
          <a:xfrm>
            <a:off x="457200" y="164592"/>
            <a:ext cx="11247120" cy="777240"/>
          </a:xfrm>
          <a:prstGeom prst="rect">
            <a:avLst/>
          </a:prstGeom>
          <a:noFill/>
        </p:spPr>
        <p:txBody>
          <a:bodyPr wrap="square" anchor="ctr" lIns="45720" rIns="45720" tIns="18288" bIns="18288">
            <a:spAutoFit/>
          </a:bodyPr>
          <a:lstStyle/>
          <a:p>
            <a:pPr algn="l">
              <a:spcBef>
                <a:spcPts val="0"/>
              </a:spcBef>
              <a:spcAft>
                <a:spcPts val="800"/>
              </a:spcAft>
              <a:buNone/>
            </a:pPr>
            <a:r>
              <a:rPr sz="3000" b="1" i="0">
                <a:solidFill>
                  <a:srgbClr val="126E63"/>
                </a:solidFill>
                <a:latin typeface="Segoe UI"/>
              </a:rPr>
              <a:t>Quais IAs usam RAG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548640" y="1325880"/>
          <a:ext cx="11091671" cy="2286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753573"/>
                <a:gridCol w="6338098"/>
              </a:tblGrid>
              <a:tr h="457200">
                <a:tc>
                  <a:txBody>
                    <a:bodyPr wrap="square"/>
                    <a:lstStyle/>
                    <a:p>
                      <a:r>
                        <a:rPr sz="1300" b="1" i="0">
                          <a:solidFill>
                            <a:srgbClr val="FFFFFF"/>
                          </a:solidFill>
                          <a:latin typeface="Segoe UI"/>
                        </a:rPr>
                        <a:t>Ferramenta</a:t>
                      </a:r>
                    </a:p>
                  </a:txBody>
                  <a:tcPr marL="91440" marR="73152" marT="36576" marB="36576" anchor="ctr">
                    <a:solidFill>
                      <a:srgbClr val="126E63"/>
                    </a:solidFill>
                  </a:tcPr>
                </a:tc>
                <a:tc>
                  <a:txBody>
                    <a:bodyPr wrap="square"/>
                    <a:lstStyle/>
                    <a:p>
                      <a:r>
                        <a:rPr sz="1300" b="1" i="0">
                          <a:solidFill>
                            <a:srgbClr val="FFFFFF"/>
                          </a:solidFill>
                          <a:latin typeface="Segoe UI"/>
                        </a:rPr>
                        <a:t>Consulta o quê</a:t>
                      </a:r>
                    </a:p>
                  </a:txBody>
                  <a:tcPr marL="91440" marR="73152" marT="36576" marB="36576" anchor="ctr">
                    <a:solidFill>
                      <a:srgbClr val="126E63"/>
                    </a:solidFill>
                  </a:tcPr>
                </a:tc>
              </a:tr>
              <a:tr h="457200">
                <a:tc>
                  <a:txBody>
                    <a:bodyPr wrap="square"/>
                    <a:lstStyle/>
                    <a:p>
                      <a:r>
                        <a:rPr sz="1250" b="1" i="0">
                          <a:solidFill>
                            <a:srgbClr val="212B30"/>
                          </a:solidFill>
                          <a:latin typeface="Segoe UI"/>
                        </a:rPr>
                        <a:t>NotebookLM</a:t>
                      </a:r>
                    </a:p>
                  </a:txBody>
                  <a:tcPr marL="91440" marR="73152" marT="27432" marB="27432" anchor="ctr">
                    <a:solidFill>
                      <a:srgbClr val="FFFFFF"/>
                    </a:solidFill>
                  </a:tcPr>
                </a:tc>
                <a:tc>
                  <a:txBody>
                    <a:bodyPr wrap="square"/>
                    <a:lstStyle/>
                    <a:p>
                      <a:r>
                        <a:rPr sz="1250" b="0" i="0">
                          <a:solidFill>
                            <a:srgbClr val="212B30"/>
                          </a:solidFill>
                          <a:latin typeface="Segoe UI"/>
                        </a:rPr>
                        <a:t>Os documentos que você sobe (cita trechos)</a:t>
                      </a:r>
                    </a:p>
                  </a:txBody>
                  <a:tcPr marL="91440" marR="73152" marT="27432" marB="27432" anchor="ctr">
                    <a:solidFill>
                      <a:srgbClr val="FFFFFF"/>
                    </a:solidFill>
                  </a:tcPr>
                </a:tc>
              </a:tr>
              <a:tr h="457200">
                <a:tc>
                  <a:txBody>
                    <a:bodyPr wrap="square"/>
                    <a:lstStyle/>
                    <a:p>
                      <a:r>
                        <a:rPr sz="1250" b="1" i="0">
                          <a:solidFill>
                            <a:srgbClr val="212B30"/>
                          </a:solidFill>
                          <a:latin typeface="Segoe UI"/>
                        </a:rPr>
                        <a:t>Perplexity</a:t>
                      </a:r>
                    </a:p>
                  </a:txBody>
                  <a:tcPr marL="91440" marR="73152" marT="27432" marB="27432" anchor="ctr">
                    <a:solidFill>
                      <a:srgbClr val="EFF4F3"/>
                    </a:solidFill>
                  </a:tcPr>
                </a:tc>
                <a:tc>
                  <a:txBody>
                    <a:bodyPr wrap="square"/>
                    <a:lstStyle/>
                    <a:p>
                      <a:r>
                        <a:rPr sz="1250" b="0" i="0">
                          <a:solidFill>
                            <a:srgbClr val="212B30"/>
                          </a:solidFill>
                          <a:latin typeface="Segoe UI"/>
                        </a:rPr>
                        <a:t>A web, com fontes citadas</a:t>
                      </a:r>
                    </a:p>
                  </a:txBody>
                  <a:tcPr marL="91440" marR="73152" marT="27432" marB="27432" anchor="ctr">
                    <a:solidFill>
                      <a:srgbClr val="EFF4F3"/>
                    </a:solidFill>
                  </a:tcPr>
                </a:tc>
              </a:tr>
              <a:tr h="457200">
                <a:tc>
                  <a:txBody>
                    <a:bodyPr wrap="square"/>
                    <a:lstStyle/>
                    <a:p>
                      <a:r>
                        <a:rPr sz="1250" b="1" i="0">
                          <a:solidFill>
                            <a:srgbClr val="212B30"/>
                          </a:solidFill>
                          <a:latin typeface="Segoe UI"/>
                        </a:rPr>
                        <a:t>ChatGPT / Claude / Gemini</a:t>
                      </a:r>
                    </a:p>
                  </a:txBody>
                  <a:tcPr marL="91440" marR="73152" marT="27432" marB="27432" anchor="ctr">
                    <a:solidFill>
                      <a:srgbClr val="FFFFFF"/>
                    </a:solidFill>
                  </a:tcPr>
                </a:tc>
                <a:tc>
                  <a:txBody>
                    <a:bodyPr wrap="square"/>
                    <a:lstStyle/>
                    <a:p>
                      <a:r>
                        <a:rPr sz="1250" b="0" i="0">
                          <a:solidFill>
                            <a:srgbClr val="212B30"/>
                          </a:solidFill>
                          <a:latin typeface="Segoe UI"/>
                        </a:rPr>
                        <a:t>Arquivos anexados ou busca na web ligada</a:t>
                      </a:r>
                    </a:p>
                  </a:txBody>
                  <a:tcPr marL="91440" marR="73152" marT="27432" marB="27432" anchor="ctr">
                    <a:solidFill>
                      <a:srgbClr val="FFFFFF"/>
                    </a:solidFill>
                  </a:tcPr>
                </a:tc>
              </a:tr>
              <a:tr h="457200">
                <a:tc>
                  <a:txBody>
                    <a:bodyPr wrap="square"/>
                    <a:lstStyle/>
                    <a:p>
                      <a:r>
                        <a:rPr sz="1250" b="1" i="0">
                          <a:solidFill>
                            <a:srgbClr val="212B30"/>
                          </a:solidFill>
                          <a:latin typeface="Segoe UI"/>
                        </a:rPr>
                        <a:t>Copilot e assistentes do órgão</a:t>
                      </a:r>
                    </a:p>
                  </a:txBody>
                  <a:tcPr marL="91440" marR="73152" marT="27432" marB="27432" anchor="ctr">
                    <a:solidFill>
                      <a:srgbClr val="EFF4F3"/>
                    </a:solidFill>
                  </a:tcPr>
                </a:tc>
                <a:tc>
                  <a:txBody>
                    <a:bodyPr wrap="square"/>
                    <a:lstStyle/>
                    <a:p>
                      <a:r>
                        <a:rPr sz="1250" b="0" i="0">
                          <a:solidFill>
                            <a:srgbClr val="212B30"/>
                          </a:solidFill>
                          <a:latin typeface="Segoe UI"/>
                        </a:rPr>
                        <a:t>Documentos internos (ex.: ChatTCU)</a:t>
                      </a:r>
                    </a:p>
                  </a:txBody>
                  <a:tcPr marL="91440" marR="73152" marT="27432" marB="27432" anchor="ctr">
                    <a:solidFill>
                      <a:srgbClr val="EFF4F3"/>
                    </a:solidFill>
                  </a:tcPr>
                </a:tc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548640" y="5532120"/>
            <a:ext cx="11064240" cy="731520"/>
          </a:xfrm>
          <a:prstGeom prst="rect">
            <a:avLst/>
          </a:prstGeom>
          <a:solidFill>
            <a:srgbClr val="EFF4F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ectangle 6"/>
          <p:cNvSpPr/>
          <p:nvPr/>
        </p:nvSpPr>
        <p:spPr>
          <a:xfrm>
            <a:off x="548640" y="5532120"/>
            <a:ext cx="109728" cy="731520"/>
          </a:xfrm>
          <a:prstGeom prst="rect">
            <a:avLst/>
          </a:prstGeom>
          <a:solidFill>
            <a:srgbClr val="126E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TextBox 7"/>
          <p:cNvSpPr txBox="1"/>
          <p:nvPr/>
        </p:nvSpPr>
        <p:spPr>
          <a:xfrm>
            <a:off x="868680" y="5577840"/>
            <a:ext cx="10607040" cy="640080"/>
          </a:xfrm>
          <a:prstGeom prst="rect">
            <a:avLst/>
          </a:prstGeom>
          <a:noFill/>
        </p:spPr>
        <p:txBody>
          <a:bodyPr wrap="square" anchor="ctr" lIns="45720" rIns="45720" tIns="18288" bIns="18288">
            <a:spAutoFit/>
          </a:bodyPr>
          <a:lstStyle/>
          <a:p>
            <a:pPr algn="l">
              <a:spcBef>
                <a:spcPts val="0"/>
              </a:spcBef>
              <a:spcAft>
                <a:spcPts val="800"/>
              </a:spcAft>
              <a:buNone/>
            </a:pPr>
            <a:r>
              <a:rPr sz="1500" b="0" i="1">
                <a:solidFill>
                  <a:srgbClr val="212B30"/>
                </a:solidFill>
                <a:latin typeface="Segoe UI"/>
              </a:rPr>
              <a:t>No setor público, RAG é o caminho recomendado para usar documentos internos.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65760" y="6446520"/>
            <a:ext cx="11430000" cy="320040"/>
          </a:xfrm>
          <a:prstGeom prst="rect">
            <a:avLst/>
          </a:prstGeom>
          <a:noFill/>
        </p:spPr>
        <p:txBody>
          <a:bodyPr wrap="square" anchor="t" lIns="45720" rIns="45720" tIns="18288" bIns="18288">
            <a:spAutoFit/>
          </a:bodyPr>
          <a:lstStyle/>
          <a:p>
            <a:pPr algn="l">
              <a:spcBef>
                <a:spcPts val="0"/>
              </a:spcBef>
              <a:spcAft>
                <a:spcPts val="800"/>
              </a:spcAft>
              <a:buNone/>
            </a:pPr>
            <a:r>
              <a:rPr sz="900" b="0" i="0">
                <a:solidFill>
                  <a:srgbClr val="5B6670"/>
                </a:solidFill>
                <a:latin typeface="Segoe UI"/>
              </a:rPr>
              <a:t>IA na prática — gestão e fiscalização de contratos públicos · SLU/DF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Rectangle 1"/>
          <p:cNvSpPr/>
          <p:nvPr/>
        </p:nvSpPr>
        <p:spPr>
          <a:xfrm>
            <a:off x="0" y="0"/>
            <a:ext cx="12191695" cy="105156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201168" cy="1051560"/>
          </a:xfrm>
          <a:prstGeom prst="rect">
            <a:avLst/>
          </a:prstGeom>
          <a:solidFill>
            <a:srgbClr val="126E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TextBox 3"/>
          <p:cNvSpPr txBox="1"/>
          <p:nvPr/>
        </p:nvSpPr>
        <p:spPr>
          <a:xfrm>
            <a:off x="457200" y="164592"/>
            <a:ext cx="11247120" cy="777240"/>
          </a:xfrm>
          <a:prstGeom prst="rect">
            <a:avLst/>
          </a:prstGeom>
          <a:noFill/>
        </p:spPr>
        <p:txBody>
          <a:bodyPr wrap="square" anchor="ctr" lIns="45720" rIns="45720" tIns="18288" bIns="18288">
            <a:spAutoFit/>
          </a:bodyPr>
          <a:lstStyle/>
          <a:p>
            <a:pPr algn="l">
              <a:spcBef>
                <a:spcPts val="0"/>
              </a:spcBef>
              <a:spcAft>
                <a:spcPts val="800"/>
              </a:spcAft>
              <a:buNone/>
            </a:pPr>
            <a:r>
              <a:rPr sz="3000" b="1" i="0">
                <a:solidFill>
                  <a:srgbClr val="126E63"/>
                </a:solidFill>
                <a:latin typeface="Segoe UI"/>
              </a:rPr>
              <a:t>NotebookLM — suas fontes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48640" y="1371600"/>
            <a:ext cx="11064240" cy="4389120"/>
          </a:xfrm>
          <a:prstGeom prst="rect">
            <a:avLst/>
          </a:prstGeom>
          <a:noFill/>
        </p:spPr>
        <p:txBody>
          <a:bodyPr wrap="square" anchor="t" lIns="45720" rIns="45720" tIns="18288" bIns="18288">
            <a:spAutoFit/>
          </a:bodyPr>
          <a:lstStyle/>
          <a:p>
            <a:pPr algn="l" indent="-228600" marL="228600">
              <a:spcBef>
                <a:spcPts val="0"/>
              </a:spcBef>
              <a:spcAft>
                <a:spcPts val="1000"/>
              </a:spcAft>
              <a:buFont typeface="Arial"/>
              <a:buChar char="•"/>
            </a:pPr>
            <a:r>
              <a:rPr sz="2000" b="0" i="0">
                <a:solidFill>
                  <a:srgbClr val="212B30"/>
                </a:solidFill>
                <a:latin typeface="Segoe UI"/>
              </a:rPr>
              <a:t>Você sobe os documentos e ele responde com base neles, citando trechos.</a:t>
            </a:r>
          </a:p>
          <a:p>
            <a:pPr algn="l" indent="-228600" marL="228600">
              <a:spcBef>
                <a:spcPts val="0"/>
              </a:spcBef>
              <a:spcAft>
                <a:spcPts val="1000"/>
              </a:spcAft>
              <a:buFont typeface="Arial"/>
              <a:buChar char="•"/>
            </a:pPr>
            <a:r>
              <a:rPr sz="2000" b="0" i="0">
                <a:solidFill>
                  <a:srgbClr val="212B30"/>
                </a:solidFill>
                <a:latin typeface="Segoe UI"/>
              </a:rPr>
              <a:t>Gera resumo, áudio (podcast) e vídeo didático a partir do material.</a:t>
            </a:r>
          </a:p>
          <a:p>
            <a:pPr algn="l" indent="-228600" marL="228600">
              <a:spcBef>
                <a:spcPts val="0"/>
              </a:spcBef>
              <a:spcAft>
                <a:spcPts val="1000"/>
              </a:spcAft>
              <a:buFont typeface="Arial"/>
              <a:buChar char="•"/>
            </a:pPr>
            <a:r>
              <a:rPr sz="2000" b="0" i="0">
                <a:solidFill>
                  <a:srgbClr val="212B30"/>
                </a:solidFill>
                <a:latin typeface="Segoe UI"/>
              </a:rPr>
              <a:t>É um exemplo de RAG: consulta suas fontes antes de responder.</a:t>
            </a:r>
          </a:p>
          <a:p>
            <a:pPr algn="l" indent="-228600" marL="228600">
              <a:spcBef>
                <a:spcPts val="0"/>
              </a:spcBef>
              <a:spcAft>
                <a:spcPts val="1000"/>
              </a:spcAft>
              <a:buFont typeface="Arial"/>
              <a:buChar char="•"/>
            </a:pPr>
            <a:r>
              <a:rPr sz="2000" b="0" i="0">
                <a:solidFill>
                  <a:srgbClr val="212B30"/>
                </a:solidFill>
                <a:latin typeface="Segoe UI"/>
              </a:rPr>
              <a:t>Claude + NotebookLM: sem integração automática; fluxo combinado.</a:t>
            </a:r>
          </a:p>
        </p:txBody>
      </p:sp>
      <p:sp>
        <p:nvSpPr>
          <p:cNvPr id="6" name="Rectangle 5"/>
          <p:cNvSpPr/>
          <p:nvPr/>
        </p:nvSpPr>
        <p:spPr>
          <a:xfrm>
            <a:off x="548640" y="5532120"/>
            <a:ext cx="11064240" cy="731520"/>
          </a:xfrm>
          <a:prstGeom prst="rect">
            <a:avLst/>
          </a:prstGeom>
          <a:solidFill>
            <a:srgbClr val="EFF4F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ectangle 6"/>
          <p:cNvSpPr/>
          <p:nvPr/>
        </p:nvSpPr>
        <p:spPr>
          <a:xfrm>
            <a:off x="548640" y="5532120"/>
            <a:ext cx="109728" cy="731520"/>
          </a:xfrm>
          <a:prstGeom prst="rect">
            <a:avLst/>
          </a:prstGeom>
          <a:solidFill>
            <a:srgbClr val="126E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TextBox 7"/>
          <p:cNvSpPr txBox="1"/>
          <p:nvPr/>
        </p:nvSpPr>
        <p:spPr>
          <a:xfrm>
            <a:off x="868680" y="5577840"/>
            <a:ext cx="10607040" cy="640080"/>
          </a:xfrm>
          <a:prstGeom prst="rect">
            <a:avLst/>
          </a:prstGeom>
          <a:noFill/>
        </p:spPr>
        <p:txBody>
          <a:bodyPr wrap="square" anchor="ctr" lIns="45720" rIns="45720" tIns="18288" bIns="18288">
            <a:spAutoFit/>
          </a:bodyPr>
          <a:lstStyle/>
          <a:p>
            <a:pPr algn="l">
              <a:spcBef>
                <a:spcPts val="0"/>
              </a:spcBef>
              <a:spcAft>
                <a:spcPts val="800"/>
              </a:spcAft>
              <a:buNone/>
            </a:pPr>
            <a:r>
              <a:rPr sz="1500" b="0" i="1">
                <a:solidFill>
                  <a:srgbClr val="212B30"/>
                </a:solidFill>
                <a:latin typeface="Segoe UI"/>
              </a:rPr>
              <a:t>Alinhado ao Guia de RAG do Governo Federal (NIA/SGD): a IA sugere; o servidor decide.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65760" y="6446520"/>
            <a:ext cx="11430000" cy="320040"/>
          </a:xfrm>
          <a:prstGeom prst="rect">
            <a:avLst/>
          </a:prstGeom>
          <a:noFill/>
        </p:spPr>
        <p:txBody>
          <a:bodyPr wrap="square" anchor="t" lIns="45720" rIns="45720" tIns="18288" bIns="18288">
            <a:spAutoFit/>
          </a:bodyPr>
          <a:lstStyle/>
          <a:p>
            <a:pPr algn="l">
              <a:spcBef>
                <a:spcPts val="0"/>
              </a:spcBef>
              <a:spcAft>
                <a:spcPts val="800"/>
              </a:spcAft>
              <a:buNone/>
            </a:pPr>
            <a:r>
              <a:rPr sz="900" b="0" i="0">
                <a:solidFill>
                  <a:srgbClr val="5B6670"/>
                </a:solidFill>
                <a:latin typeface="Segoe UI"/>
              </a:rPr>
              <a:t>IA na prática — gestão e fiscalização de contratos públicos · SLU/DF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Rectangl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0C4A4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" name="Rectangle 2"/>
          <p:cNvSpPr/>
          <p:nvPr/>
        </p:nvSpPr>
        <p:spPr>
          <a:xfrm>
            <a:off x="822960" y="2743200"/>
            <a:ext cx="1280160" cy="109728"/>
          </a:xfrm>
          <a:prstGeom prst="rect">
            <a:avLst/>
          </a:prstGeom>
          <a:solidFill>
            <a:srgbClr val="E6B03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TextBox 3"/>
          <p:cNvSpPr txBox="1"/>
          <p:nvPr/>
        </p:nvSpPr>
        <p:spPr>
          <a:xfrm>
            <a:off x="822960" y="2926080"/>
            <a:ext cx="10515600" cy="1645920"/>
          </a:xfrm>
          <a:prstGeom prst="rect">
            <a:avLst/>
          </a:prstGeom>
          <a:noFill/>
        </p:spPr>
        <p:txBody>
          <a:bodyPr wrap="square" anchor="t" lIns="45720" rIns="45720" tIns="18288" bIns="18288">
            <a:spAutoFit/>
          </a:bodyPr>
          <a:lstStyle/>
          <a:p>
            <a:pPr algn="l">
              <a:spcBef>
                <a:spcPts val="0"/>
              </a:spcBef>
              <a:spcAft>
                <a:spcPts val="600"/>
              </a:spcAft>
              <a:buNone/>
            </a:pPr>
            <a:r>
              <a:rPr sz="2200" b="1" i="0">
                <a:solidFill>
                  <a:srgbClr val="9FCFC8"/>
                </a:solidFill>
                <a:latin typeface="Segoe UI"/>
              </a:rPr>
              <a:t>Parte 7</a:t>
            </a:r>
          </a:p>
          <a:p>
            <a:pPr algn="l">
              <a:spcBef>
                <a:spcPts val="0"/>
              </a:spcBef>
              <a:spcAft>
                <a:spcPts val="800"/>
              </a:spcAft>
              <a:buNone/>
            </a:pPr>
            <a:r>
              <a:rPr sz="4000" b="1" i="0">
                <a:solidFill>
                  <a:srgbClr val="FFFFFF"/>
                </a:solidFill>
                <a:latin typeface="Segoe UI"/>
              </a:rPr>
              <a:t>Uso responsável e no dia a dia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Rectangle 1"/>
          <p:cNvSpPr/>
          <p:nvPr/>
        </p:nvSpPr>
        <p:spPr>
          <a:xfrm>
            <a:off x="0" y="0"/>
            <a:ext cx="12191695" cy="105156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201168" cy="1051560"/>
          </a:xfrm>
          <a:prstGeom prst="rect">
            <a:avLst/>
          </a:prstGeom>
          <a:solidFill>
            <a:srgbClr val="126E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TextBox 3"/>
          <p:cNvSpPr txBox="1"/>
          <p:nvPr/>
        </p:nvSpPr>
        <p:spPr>
          <a:xfrm>
            <a:off x="457200" y="164592"/>
            <a:ext cx="11247120" cy="777240"/>
          </a:xfrm>
          <a:prstGeom prst="rect">
            <a:avLst/>
          </a:prstGeom>
          <a:noFill/>
        </p:spPr>
        <p:txBody>
          <a:bodyPr wrap="square" anchor="ctr" lIns="45720" rIns="45720" tIns="18288" bIns="18288">
            <a:spAutoFit/>
          </a:bodyPr>
          <a:lstStyle/>
          <a:p>
            <a:pPr algn="l">
              <a:spcBef>
                <a:spcPts val="0"/>
              </a:spcBef>
              <a:spcAft>
                <a:spcPts val="800"/>
              </a:spcAft>
              <a:buNone/>
            </a:pPr>
            <a:r>
              <a:rPr sz="3000" b="1" i="0">
                <a:solidFill>
                  <a:srgbClr val="126E63"/>
                </a:solidFill>
                <a:latin typeface="Segoe UI"/>
              </a:rPr>
              <a:t>Três rotinas e os sinais de alerta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48640" y="1371600"/>
            <a:ext cx="11064240" cy="4389120"/>
          </a:xfrm>
          <a:prstGeom prst="rect">
            <a:avLst/>
          </a:prstGeom>
          <a:noFill/>
        </p:spPr>
        <p:txBody>
          <a:bodyPr wrap="square" anchor="t" lIns="45720" rIns="45720" tIns="18288" bIns="18288">
            <a:spAutoFit/>
          </a:bodyPr>
          <a:lstStyle/>
          <a:p>
            <a:pPr algn="l" indent="-228600" marL="228600">
              <a:spcBef>
                <a:spcPts val="0"/>
              </a:spcBef>
              <a:spcAft>
                <a:spcPts val="1000"/>
              </a:spcAft>
              <a:buFont typeface="Arial"/>
              <a:buChar char="•"/>
            </a:pPr>
            <a:r>
              <a:rPr sz="2000" b="0" i="0">
                <a:solidFill>
                  <a:srgbClr val="212B30"/>
                </a:solidFill>
                <a:latin typeface="Segoe UI"/>
              </a:rPr>
              <a:t>Resumir o que chega; rascunhar o que sai; conferir o que se decide.</a:t>
            </a:r>
          </a:p>
          <a:p>
            <a:pPr algn="l" indent="-228600" marL="228600">
              <a:spcBef>
                <a:spcPts val="0"/>
              </a:spcBef>
              <a:spcAft>
                <a:spcPts val="1000"/>
              </a:spcAft>
              <a:buFont typeface="Arial"/>
              <a:buChar char="•"/>
            </a:pPr>
            <a:r>
              <a:rPr sz="2000" b="0" i="0">
                <a:solidFill>
                  <a:srgbClr val="212B30"/>
                </a:solidFill>
                <a:latin typeface="Segoe UI"/>
              </a:rPr>
              <a:t>Sinais de uso sem reflexão: texto perfeito demais; referência que ninguém acha;</a:t>
            </a:r>
          </a:p>
          <a:p>
            <a:pPr algn="l" indent="-228600" marL="228600">
              <a:spcBef>
                <a:spcPts val="0"/>
              </a:spcBef>
              <a:spcAft>
                <a:spcPts val="1000"/>
              </a:spcAft>
              <a:buFont typeface="Arial"/>
              <a:buChar char="•"/>
            </a:pPr>
            <a:r>
              <a:rPr sz="1700" b="0" i="0">
                <a:solidFill>
                  <a:srgbClr val="5B6670"/>
                </a:solidFill>
                <a:latin typeface="Segoe UI"/>
              </a:rPr>
              <a:t>resposta instantânea; não sabe explicar a própria conclusão.</a:t>
            </a:r>
          </a:p>
          <a:p>
            <a:pPr algn="l" indent="-228600" marL="228600">
              <a:spcBef>
                <a:spcPts val="0"/>
              </a:spcBef>
              <a:spcAft>
                <a:spcPts val="1000"/>
              </a:spcAft>
              <a:buFont typeface="Arial"/>
              <a:buChar char="•"/>
            </a:pPr>
            <a:r>
              <a:rPr sz="2000" b="0" i="0">
                <a:solidFill>
                  <a:srgbClr val="212B30"/>
                </a:solidFill>
                <a:latin typeface="Segoe UI"/>
              </a:rPr>
              <a:t>Antídoto: revisão obrigatória, verificação cruzada, anonimização, registro de uso.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" y="6446520"/>
            <a:ext cx="11430000" cy="320040"/>
          </a:xfrm>
          <a:prstGeom prst="rect">
            <a:avLst/>
          </a:prstGeom>
          <a:noFill/>
        </p:spPr>
        <p:txBody>
          <a:bodyPr wrap="square" anchor="t" lIns="45720" rIns="45720" tIns="18288" bIns="18288">
            <a:spAutoFit/>
          </a:bodyPr>
          <a:lstStyle/>
          <a:p>
            <a:pPr algn="l">
              <a:spcBef>
                <a:spcPts val="0"/>
              </a:spcBef>
              <a:spcAft>
                <a:spcPts val="800"/>
              </a:spcAft>
              <a:buNone/>
            </a:pPr>
            <a:r>
              <a:rPr sz="900" b="0" i="0">
                <a:solidFill>
                  <a:srgbClr val="5B6670"/>
                </a:solidFill>
                <a:latin typeface="Segoe UI"/>
              </a:rPr>
              <a:t>IA na prática — gestão e fiscalização de contratos públicos · SLU/DF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Rectangl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212B3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pic>
        <p:nvPicPr>
          <p:cNvPr id="3" name="02-Usos-no-dia-a-dia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Rectangle 1"/>
          <p:cNvSpPr/>
          <p:nvPr/>
        </p:nvSpPr>
        <p:spPr>
          <a:xfrm>
            <a:off x="0" y="0"/>
            <a:ext cx="12191695" cy="105156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201168" cy="1051560"/>
          </a:xfrm>
          <a:prstGeom prst="rect">
            <a:avLst/>
          </a:prstGeom>
          <a:solidFill>
            <a:srgbClr val="126E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TextBox 3"/>
          <p:cNvSpPr txBox="1"/>
          <p:nvPr/>
        </p:nvSpPr>
        <p:spPr>
          <a:xfrm>
            <a:off x="457200" y="164592"/>
            <a:ext cx="11247120" cy="777240"/>
          </a:xfrm>
          <a:prstGeom prst="rect">
            <a:avLst/>
          </a:prstGeom>
          <a:noFill/>
        </p:spPr>
        <p:txBody>
          <a:bodyPr wrap="square" anchor="ctr" lIns="45720" rIns="45720" tIns="18288" bIns="18288">
            <a:spAutoFit/>
          </a:bodyPr>
          <a:lstStyle/>
          <a:p>
            <a:pPr algn="l">
              <a:spcBef>
                <a:spcPts val="0"/>
              </a:spcBef>
              <a:spcAft>
                <a:spcPts val="800"/>
              </a:spcAft>
              <a:buNone/>
            </a:pPr>
            <a:r>
              <a:rPr sz="3000" b="1" i="0">
                <a:solidFill>
                  <a:srgbClr val="126E63"/>
                </a:solidFill>
                <a:latin typeface="Segoe UI"/>
              </a:rPr>
              <a:t>Como começar hoje (de graça)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48640" y="1371600"/>
            <a:ext cx="11064240" cy="4389120"/>
          </a:xfrm>
          <a:prstGeom prst="rect">
            <a:avLst/>
          </a:prstGeom>
          <a:noFill/>
        </p:spPr>
        <p:txBody>
          <a:bodyPr wrap="square" anchor="t" lIns="45720" rIns="45720" tIns="18288" bIns="18288">
            <a:spAutoFit/>
          </a:bodyPr>
          <a:lstStyle/>
          <a:p>
            <a:pPr algn="l" indent="-228600" marL="228600">
              <a:spcBef>
                <a:spcPts val="0"/>
              </a:spcBef>
              <a:spcAft>
                <a:spcPts val="1000"/>
              </a:spcAft>
              <a:buFont typeface="Arial"/>
              <a:buChar char="•"/>
            </a:pPr>
            <a:r>
              <a:rPr sz="2000" b="0" i="0">
                <a:solidFill>
                  <a:srgbClr val="212B30"/>
                </a:solidFill>
                <a:latin typeface="Segoe UI"/>
              </a:rPr>
              <a:t>Crie conta e instale o app (ChatGPT / Claude / Gemini).</a:t>
            </a:r>
          </a:p>
          <a:p>
            <a:pPr algn="l" indent="-228600" marL="228600">
              <a:spcBef>
                <a:spcPts val="0"/>
              </a:spcBef>
              <a:spcAft>
                <a:spcPts val="1000"/>
              </a:spcAft>
              <a:buFont typeface="Arial"/>
              <a:buChar char="•"/>
            </a:pPr>
            <a:r>
              <a:rPr sz="2000" b="0" i="0">
                <a:solidFill>
                  <a:srgbClr val="212B30"/>
                </a:solidFill>
                <a:latin typeface="Segoe UI"/>
              </a:rPr>
              <a:t>Configurações → Privacidade: desligue o uso para treinamento.</a:t>
            </a:r>
          </a:p>
          <a:p>
            <a:pPr algn="l" indent="-228600" marL="228600">
              <a:spcBef>
                <a:spcPts val="0"/>
              </a:spcBef>
              <a:spcAft>
                <a:spcPts val="1000"/>
              </a:spcAft>
              <a:buFont typeface="Arial"/>
              <a:buChar char="•"/>
            </a:pPr>
            <a:r>
              <a:rPr sz="2000" b="0" i="0">
                <a:solidFill>
                  <a:srgbClr val="212B30"/>
                </a:solidFill>
                <a:latin typeface="Segoe UI"/>
              </a:rPr>
              <a:t>Teste pelo celular, inclusive por voz.</a:t>
            </a:r>
          </a:p>
          <a:p>
            <a:pPr algn="l" indent="-228600" marL="228600">
              <a:spcBef>
                <a:spcPts val="0"/>
              </a:spcBef>
              <a:spcAft>
                <a:spcPts val="1000"/>
              </a:spcAft>
              <a:buFont typeface="Arial"/>
              <a:buChar char="•"/>
            </a:pPr>
            <a:r>
              <a:rPr sz="2000" b="0" i="0">
                <a:solidFill>
                  <a:srgbClr val="212B30"/>
                </a:solidFill>
                <a:latin typeface="Segoe UI"/>
              </a:rPr>
              <a:t>Siga o plano de 7 dias do material para levar.</a:t>
            </a:r>
          </a:p>
        </p:txBody>
      </p:sp>
      <p:sp>
        <p:nvSpPr>
          <p:cNvPr id="6" name="Rectangle 5"/>
          <p:cNvSpPr/>
          <p:nvPr/>
        </p:nvSpPr>
        <p:spPr>
          <a:xfrm>
            <a:off x="548640" y="5532120"/>
            <a:ext cx="11064240" cy="731520"/>
          </a:xfrm>
          <a:prstGeom prst="rect">
            <a:avLst/>
          </a:prstGeom>
          <a:solidFill>
            <a:srgbClr val="EFF4F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ectangle 6"/>
          <p:cNvSpPr/>
          <p:nvPr/>
        </p:nvSpPr>
        <p:spPr>
          <a:xfrm>
            <a:off x="548640" y="5532120"/>
            <a:ext cx="109728" cy="731520"/>
          </a:xfrm>
          <a:prstGeom prst="rect">
            <a:avLst/>
          </a:prstGeom>
          <a:solidFill>
            <a:srgbClr val="126E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TextBox 7"/>
          <p:cNvSpPr txBox="1"/>
          <p:nvPr/>
        </p:nvSpPr>
        <p:spPr>
          <a:xfrm>
            <a:off x="868680" y="5577840"/>
            <a:ext cx="10607040" cy="640080"/>
          </a:xfrm>
          <a:prstGeom prst="rect">
            <a:avLst/>
          </a:prstGeom>
          <a:noFill/>
        </p:spPr>
        <p:txBody>
          <a:bodyPr wrap="square" anchor="ctr" lIns="45720" rIns="45720" tIns="18288" bIns="18288">
            <a:spAutoFit/>
          </a:bodyPr>
          <a:lstStyle/>
          <a:p>
            <a:pPr algn="l">
              <a:spcBef>
                <a:spcPts val="0"/>
              </a:spcBef>
              <a:spcAft>
                <a:spcPts val="800"/>
              </a:spcAft>
              <a:buNone/>
            </a:pPr>
            <a:r>
              <a:rPr sz="1500" b="0" i="1">
                <a:solidFill>
                  <a:srgbClr val="212B30"/>
                </a:solidFill>
                <a:latin typeface="Segoe UI"/>
              </a:rPr>
              <a:t>Grátis resolve para aprender. Para docs do órgão, use a versão corporativa.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65760" y="6446520"/>
            <a:ext cx="11430000" cy="320040"/>
          </a:xfrm>
          <a:prstGeom prst="rect">
            <a:avLst/>
          </a:prstGeom>
          <a:noFill/>
        </p:spPr>
        <p:txBody>
          <a:bodyPr wrap="square" anchor="t" lIns="45720" rIns="45720" tIns="18288" bIns="18288">
            <a:spAutoFit/>
          </a:bodyPr>
          <a:lstStyle/>
          <a:p>
            <a:pPr algn="l">
              <a:spcBef>
                <a:spcPts val="0"/>
              </a:spcBef>
              <a:spcAft>
                <a:spcPts val="800"/>
              </a:spcAft>
              <a:buNone/>
            </a:pPr>
            <a:r>
              <a:rPr sz="900" b="0" i="0">
                <a:solidFill>
                  <a:srgbClr val="5B6670"/>
                </a:solidFill>
                <a:latin typeface="Segoe UI"/>
              </a:rPr>
              <a:t>IA na prática — gestão e fiscalização de contratos públicos · SLU/DF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Rectangle 1"/>
          <p:cNvSpPr/>
          <p:nvPr/>
        </p:nvSpPr>
        <p:spPr>
          <a:xfrm>
            <a:off x="0" y="0"/>
            <a:ext cx="12191695" cy="105156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201168" cy="1051560"/>
          </a:xfrm>
          <a:prstGeom prst="rect">
            <a:avLst/>
          </a:prstGeom>
          <a:solidFill>
            <a:srgbClr val="126E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TextBox 3"/>
          <p:cNvSpPr txBox="1"/>
          <p:nvPr/>
        </p:nvSpPr>
        <p:spPr>
          <a:xfrm>
            <a:off x="457200" y="164592"/>
            <a:ext cx="11247120" cy="777240"/>
          </a:xfrm>
          <a:prstGeom prst="rect">
            <a:avLst/>
          </a:prstGeom>
          <a:noFill/>
        </p:spPr>
        <p:txBody>
          <a:bodyPr wrap="square" anchor="ctr" lIns="45720" rIns="45720" tIns="18288" bIns="18288">
            <a:spAutoFit/>
          </a:bodyPr>
          <a:lstStyle/>
          <a:p>
            <a:pPr algn="l">
              <a:spcBef>
                <a:spcPts val="0"/>
              </a:spcBef>
              <a:spcAft>
                <a:spcPts val="800"/>
              </a:spcAft>
              <a:buNone/>
            </a:pPr>
            <a:r>
              <a:rPr sz="3000" b="1" i="0">
                <a:solidFill>
                  <a:srgbClr val="126E63"/>
                </a:solidFill>
                <a:latin typeface="Segoe UI"/>
              </a:rPr>
              <a:t>Mensagens para levar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48640" y="1371600"/>
            <a:ext cx="11064240" cy="4389120"/>
          </a:xfrm>
          <a:prstGeom prst="rect">
            <a:avLst/>
          </a:prstGeom>
          <a:noFill/>
        </p:spPr>
        <p:txBody>
          <a:bodyPr wrap="square" anchor="t" lIns="45720" rIns="45720" tIns="18288" bIns="18288">
            <a:spAutoFit/>
          </a:bodyPr>
          <a:lstStyle/>
          <a:p>
            <a:pPr algn="l" indent="-228600" marL="228600">
              <a:spcBef>
                <a:spcPts val="0"/>
              </a:spcBef>
              <a:spcAft>
                <a:spcPts val="1000"/>
              </a:spcAft>
              <a:buFont typeface="Arial"/>
              <a:buChar char="•"/>
            </a:pPr>
            <a:r>
              <a:rPr sz="2000" b="0" i="0">
                <a:solidFill>
                  <a:srgbClr val="212B30"/>
                </a:solidFill>
                <a:latin typeface="Segoe UI"/>
              </a:rPr>
              <a:t>Não existe "a melhor IA" — existe a melhor para cada tarefa.</a:t>
            </a:r>
          </a:p>
          <a:p>
            <a:pPr algn="l" indent="-228600" marL="228600">
              <a:spcBef>
                <a:spcPts val="0"/>
              </a:spcBef>
              <a:spcAft>
                <a:spcPts val="1000"/>
              </a:spcAft>
              <a:buFont typeface="Arial"/>
              <a:buChar char="•"/>
            </a:pPr>
            <a:r>
              <a:rPr sz="2000" b="0" i="0">
                <a:solidFill>
                  <a:srgbClr val="212B30"/>
                </a:solidFill>
                <a:latin typeface="Segoe UI"/>
              </a:rPr>
              <a:t>Cuidado com dados sigilosos — anonimize e configure a privacidade.</a:t>
            </a:r>
          </a:p>
          <a:p>
            <a:pPr algn="l" indent="-228600" marL="228600">
              <a:spcBef>
                <a:spcPts val="0"/>
              </a:spcBef>
              <a:spcAft>
                <a:spcPts val="1000"/>
              </a:spcAft>
              <a:buFont typeface="Arial"/>
              <a:buChar char="•"/>
            </a:pPr>
            <a:r>
              <a:rPr sz="2000" b="0" i="0">
                <a:solidFill>
                  <a:srgbClr val="212B30"/>
                </a:solidFill>
                <a:latin typeface="Segoe UI"/>
              </a:rPr>
              <a:t>Seja específico no que pede (C-P-F-E).</a:t>
            </a:r>
          </a:p>
          <a:p>
            <a:pPr algn="l" indent="-228600" marL="228600">
              <a:spcBef>
                <a:spcPts val="0"/>
              </a:spcBef>
              <a:spcAft>
                <a:spcPts val="1000"/>
              </a:spcAft>
              <a:buFont typeface="Arial"/>
              <a:buChar char="•"/>
            </a:pPr>
            <a:r>
              <a:rPr sz="2000" b="0" i="0">
                <a:solidFill>
                  <a:srgbClr val="212B30"/>
                </a:solidFill>
                <a:latin typeface="Segoe UI"/>
              </a:rPr>
              <a:t>A IA erra: confira sempre. A responsabilidade é sua.</a:t>
            </a:r>
          </a:p>
          <a:p>
            <a:pPr algn="l" indent="-228600" marL="228600">
              <a:spcBef>
                <a:spcPts val="0"/>
              </a:spcBef>
              <a:spcAft>
                <a:spcPts val="1000"/>
              </a:spcAft>
              <a:buFont typeface="Arial"/>
              <a:buChar char="•"/>
            </a:pPr>
            <a:r>
              <a:rPr sz="2000" b="0" i="0">
                <a:solidFill>
                  <a:srgbClr val="212B30"/>
                </a:solidFill>
                <a:latin typeface="Segoe UI"/>
              </a:rPr>
              <a:t>A IA não substitui o fiscal — quem orienta é você. O dever de pensar não se delega.</a:t>
            </a:r>
          </a:p>
        </p:txBody>
      </p:sp>
      <p:sp>
        <p:nvSpPr>
          <p:cNvPr id="6" name="Rectangle 5"/>
          <p:cNvSpPr/>
          <p:nvPr/>
        </p:nvSpPr>
        <p:spPr>
          <a:xfrm>
            <a:off x="548640" y="5532120"/>
            <a:ext cx="11064240" cy="731520"/>
          </a:xfrm>
          <a:prstGeom prst="rect">
            <a:avLst/>
          </a:prstGeom>
          <a:solidFill>
            <a:srgbClr val="EFF4F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ectangle 6"/>
          <p:cNvSpPr/>
          <p:nvPr/>
        </p:nvSpPr>
        <p:spPr>
          <a:xfrm>
            <a:off x="548640" y="5532120"/>
            <a:ext cx="109728" cy="731520"/>
          </a:xfrm>
          <a:prstGeom prst="rect">
            <a:avLst/>
          </a:prstGeom>
          <a:solidFill>
            <a:srgbClr val="126E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TextBox 7"/>
          <p:cNvSpPr txBox="1"/>
          <p:nvPr/>
        </p:nvSpPr>
        <p:spPr>
          <a:xfrm>
            <a:off x="868680" y="5577840"/>
            <a:ext cx="10607040" cy="640080"/>
          </a:xfrm>
          <a:prstGeom prst="rect">
            <a:avLst/>
          </a:prstGeom>
          <a:noFill/>
        </p:spPr>
        <p:txBody>
          <a:bodyPr wrap="square" anchor="ctr" lIns="45720" rIns="45720" tIns="18288" bIns="18288">
            <a:spAutoFit/>
          </a:bodyPr>
          <a:lstStyle/>
          <a:p>
            <a:pPr algn="l">
              <a:spcBef>
                <a:spcPts val="0"/>
              </a:spcBef>
              <a:spcAft>
                <a:spcPts val="800"/>
              </a:spcAft>
              <a:buNone/>
            </a:pPr>
            <a:r>
              <a:rPr sz="1500" b="0" i="1">
                <a:solidFill>
                  <a:srgbClr val="212B30"/>
                </a:solidFill>
                <a:latin typeface="Segoe UI"/>
              </a:rPr>
              <a:t>Este uso está alinhado às diretrizes oficiais do Governo Federal (guias do NIA/SGD).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65760" y="6446520"/>
            <a:ext cx="11430000" cy="320040"/>
          </a:xfrm>
          <a:prstGeom prst="rect">
            <a:avLst/>
          </a:prstGeom>
          <a:noFill/>
        </p:spPr>
        <p:txBody>
          <a:bodyPr wrap="square" anchor="t" lIns="45720" rIns="45720" tIns="18288" bIns="18288">
            <a:spAutoFit/>
          </a:bodyPr>
          <a:lstStyle/>
          <a:p>
            <a:pPr algn="l">
              <a:spcBef>
                <a:spcPts val="0"/>
              </a:spcBef>
              <a:spcAft>
                <a:spcPts val="800"/>
              </a:spcAft>
              <a:buNone/>
            </a:pPr>
            <a:r>
              <a:rPr sz="900" b="0" i="0">
                <a:solidFill>
                  <a:srgbClr val="5B6670"/>
                </a:solidFill>
                <a:latin typeface="Segoe UI"/>
              </a:rPr>
              <a:t>IA na prática — gestão e fiscalização de contratos públicos · SLU/DF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Rectangle 1"/>
          <p:cNvSpPr/>
          <p:nvPr/>
        </p:nvSpPr>
        <p:spPr>
          <a:xfrm>
            <a:off x="0" y="0"/>
            <a:ext cx="12191695" cy="105156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201168" cy="1051560"/>
          </a:xfrm>
          <a:prstGeom prst="rect">
            <a:avLst/>
          </a:prstGeom>
          <a:solidFill>
            <a:srgbClr val="126E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TextBox 3"/>
          <p:cNvSpPr txBox="1"/>
          <p:nvPr/>
        </p:nvSpPr>
        <p:spPr>
          <a:xfrm>
            <a:off x="457200" y="164592"/>
            <a:ext cx="11247120" cy="777240"/>
          </a:xfrm>
          <a:prstGeom prst="rect">
            <a:avLst/>
          </a:prstGeom>
          <a:noFill/>
        </p:spPr>
        <p:txBody>
          <a:bodyPr wrap="square" anchor="ctr" lIns="45720" rIns="45720" tIns="18288" bIns="18288">
            <a:spAutoFit/>
          </a:bodyPr>
          <a:lstStyle/>
          <a:p>
            <a:pPr algn="l">
              <a:spcBef>
                <a:spcPts val="0"/>
              </a:spcBef>
              <a:spcAft>
                <a:spcPts val="800"/>
              </a:spcAft>
              <a:buNone/>
            </a:pPr>
            <a:r>
              <a:rPr sz="3000" b="1" i="0">
                <a:solidFill>
                  <a:srgbClr val="126E63"/>
                </a:solidFill>
                <a:latin typeface="Segoe UI"/>
              </a:rPr>
              <a:t>O que é IA generativa?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48640" y="1371600"/>
            <a:ext cx="11064240" cy="4389120"/>
          </a:xfrm>
          <a:prstGeom prst="rect">
            <a:avLst/>
          </a:prstGeom>
          <a:noFill/>
        </p:spPr>
        <p:txBody>
          <a:bodyPr wrap="square" anchor="t" lIns="45720" rIns="45720" tIns="18288" bIns="18288">
            <a:spAutoFit/>
          </a:bodyPr>
          <a:lstStyle/>
          <a:p>
            <a:pPr algn="l" indent="-228600" marL="228600">
              <a:spcBef>
                <a:spcPts val="0"/>
              </a:spcBef>
              <a:spcAft>
                <a:spcPts val="1000"/>
              </a:spcAft>
              <a:buFont typeface="Arial"/>
              <a:buChar char="•"/>
            </a:pPr>
            <a:r>
              <a:rPr sz="2000" b="0" i="0">
                <a:solidFill>
                  <a:srgbClr val="212B30"/>
                </a:solidFill>
                <a:latin typeface="Segoe UI"/>
              </a:rPr>
              <a:t>Funciona como um "autocompletar avançado": prevê a próxima palavra.</a:t>
            </a:r>
          </a:p>
          <a:p>
            <a:pPr algn="l" indent="-228600" marL="228600">
              <a:spcBef>
                <a:spcPts val="0"/>
              </a:spcBef>
              <a:spcAft>
                <a:spcPts val="1000"/>
              </a:spcAft>
              <a:buFont typeface="Arial"/>
              <a:buChar char="•"/>
            </a:pPr>
            <a:r>
              <a:rPr sz="2000" b="0" i="0">
                <a:solidFill>
                  <a:srgbClr val="212B30"/>
                </a:solidFill>
                <a:latin typeface="Segoe UI"/>
              </a:rPr>
              <a:t>Conversa, escreve, resume, analisa, traduz e organiza.</a:t>
            </a:r>
          </a:p>
          <a:p>
            <a:pPr algn="l" indent="-228600" marL="228600">
              <a:spcBef>
                <a:spcPts val="0"/>
              </a:spcBef>
              <a:spcAft>
                <a:spcPts val="1000"/>
              </a:spcAft>
              <a:buFont typeface="Arial"/>
              <a:buChar char="•"/>
            </a:pPr>
            <a:r>
              <a:rPr sz="2000" b="0" i="0">
                <a:solidFill>
                  <a:srgbClr val="212B30"/>
                </a:solidFill>
                <a:latin typeface="Segoe UI"/>
              </a:rPr>
              <a:t>Não é uma base de dados oficial e não pensa como humano.</a:t>
            </a:r>
          </a:p>
          <a:p>
            <a:pPr algn="l" indent="-228600" marL="228600">
              <a:spcBef>
                <a:spcPts val="0"/>
              </a:spcBef>
              <a:spcAft>
                <a:spcPts val="1000"/>
              </a:spcAft>
              <a:buFont typeface="Arial"/>
              <a:buChar char="•"/>
            </a:pPr>
            <a:r>
              <a:rPr sz="2000" b="0" i="0">
                <a:solidFill>
                  <a:srgbClr val="212B30"/>
                </a:solidFill>
                <a:latin typeface="Segoe UI"/>
              </a:rPr>
              <a:t>Pode inventar informação com aparência de verdade — a "alucinação".</a:t>
            </a:r>
          </a:p>
        </p:txBody>
      </p:sp>
      <p:sp>
        <p:nvSpPr>
          <p:cNvPr id="6" name="Rectangle 5"/>
          <p:cNvSpPr/>
          <p:nvPr/>
        </p:nvSpPr>
        <p:spPr>
          <a:xfrm>
            <a:off x="548640" y="5532120"/>
            <a:ext cx="11064240" cy="731520"/>
          </a:xfrm>
          <a:prstGeom prst="rect">
            <a:avLst/>
          </a:prstGeom>
          <a:solidFill>
            <a:srgbClr val="F7ECD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ectangle 6"/>
          <p:cNvSpPr/>
          <p:nvPr/>
        </p:nvSpPr>
        <p:spPr>
          <a:xfrm>
            <a:off x="548640" y="5532120"/>
            <a:ext cx="109728" cy="731520"/>
          </a:xfrm>
          <a:prstGeom prst="rect">
            <a:avLst/>
          </a:prstGeom>
          <a:solidFill>
            <a:srgbClr val="B4530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TextBox 7"/>
          <p:cNvSpPr txBox="1"/>
          <p:nvPr/>
        </p:nvSpPr>
        <p:spPr>
          <a:xfrm>
            <a:off x="868680" y="5577840"/>
            <a:ext cx="10607040" cy="640080"/>
          </a:xfrm>
          <a:prstGeom prst="rect">
            <a:avLst/>
          </a:prstGeom>
          <a:noFill/>
        </p:spPr>
        <p:txBody>
          <a:bodyPr wrap="square" anchor="ctr" lIns="45720" rIns="45720" tIns="18288" bIns="18288">
            <a:spAutoFit/>
          </a:bodyPr>
          <a:lstStyle/>
          <a:p>
            <a:pPr algn="l">
              <a:spcBef>
                <a:spcPts val="0"/>
              </a:spcBef>
              <a:spcAft>
                <a:spcPts val="800"/>
              </a:spcAft>
              <a:buNone/>
            </a:pPr>
            <a:r>
              <a:rPr sz="1500" b="0" i="1">
                <a:solidFill>
                  <a:srgbClr val="212B30"/>
                </a:solidFill>
                <a:latin typeface="Segoe UI"/>
              </a:rPr>
              <a:t>Tudo que for fato ou lei deve ser conferido na fonte oficial.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65760" y="6446520"/>
            <a:ext cx="11430000" cy="320040"/>
          </a:xfrm>
          <a:prstGeom prst="rect">
            <a:avLst/>
          </a:prstGeom>
          <a:noFill/>
        </p:spPr>
        <p:txBody>
          <a:bodyPr wrap="square" anchor="t" lIns="45720" rIns="45720" tIns="18288" bIns="18288">
            <a:spAutoFit/>
          </a:bodyPr>
          <a:lstStyle/>
          <a:p>
            <a:pPr algn="l">
              <a:spcBef>
                <a:spcPts val="0"/>
              </a:spcBef>
              <a:spcAft>
                <a:spcPts val="800"/>
              </a:spcAft>
              <a:buNone/>
            </a:pPr>
            <a:r>
              <a:rPr sz="900" b="0" i="0">
                <a:solidFill>
                  <a:srgbClr val="5B6670"/>
                </a:solidFill>
                <a:latin typeface="Segoe UI"/>
              </a:rPr>
              <a:t>IA na prática — gestão e fiscalização de contratos públicos · SLU/DF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Rectangl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126E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" name="Rectangle 2"/>
          <p:cNvSpPr/>
          <p:nvPr/>
        </p:nvSpPr>
        <p:spPr>
          <a:xfrm>
            <a:off x="822960" y="3108960"/>
            <a:ext cx="1280160" cy="109728"/>
          </a:xfrm>
          <a:prstGeom prst="rect">
            <a:avLst/>
          </a:prstGeom>
          <a:solidFill>
            <a:srgbClr val="E6B03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TextBox 3"/>
          <p:cNvSpPr txBox="1"/>
          <p:nvPr/>
        </p:nvSpPr>
        <p:spPr>
          <a:xfrm>
            <a:off x="822960" y="2377440"/>
            <a:ext cx="10515600" cy="1828800"/>
          </a:xfrm>
          <a:prstGeom prst="rect">
            <a:avLst/>
          </a:prstGeom>
          <a:noFill/>
        </p:spPr>
        <p:txBody>
          <a:bodyPr wrap="square" anchor="t" lIns="45720" rIns="45720" tIns="18288" bIns="18288">
            <a:spAutoFit/>
          </a:bodyPr>
          <a:lstStyle/>
          <a:p>
            <a:pPr algn="l">
              <a:spcBef>
                <a:spcPts val="0"/>
              </a:spcBef>
              <a:spcAft>
                <a:spcPts val="1000"/>
              </a:spcAft>
              <a:buNone/>
            </a:pPr>
            <a:r>
              <a:rPr sz="4600" b="1" i="0">
                <a:solidFill>
                  <a:srgbClr val="FFFFFF"/>
                </a:solidFill>
                <a:latin typeface="Segoe UI"/>
              </a:rPr>
              <a:t>Obrigado!</a:t>
            </a:r>
          </a:p>
          <a:p>
            <a:pPr algn="l">
              <a:spcBef>
                <a:spcPts val="0"/>
              </a:spcBef>
              <a:spcAft>
                <a:spcPts val="800"/>
              </a:spcAft>
              <a:buNone/>
            </a:pPr>
            <a:r>
              <a:rPr sz="2200" b="0" i="0">
                <a:solidFill>
                  <a:srgbClr val="CFE6E2"/>
                </a:solidFill>
                <a:latin typeface="Segoe UI"/>
              </a:rPr>
              <a:t>Perguntas? Vamos praticar juntos.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Rectangle 1"/>
          <p:cNvSpPr/>
          <p:nvPr/>
        </p:nvSpPr>
        <p:spPr>
          <a:xfrm>
            <a:off x="0" y="0"/>
            <a:ext cx="12191695" cy="105156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201168" cy="1051560"/>
          </a:xfrm>
          <a:prstGeom prst="rect">
            <a:avLst/>
          </a:prstGeom>
          <a:solidFill>
            <a:srgbClr val="126E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TextBox 3"/>
          <p:cNvSpPr txBox="1"/>
          <p:nvPr/>
        </p:nvSpPr>
        <p:spPr>
          <a:xfrm>
            <a:off x="457200" y="164592"/>
            <a:ext cx="11247120" cy="777240"/>
          </a:xfrm>
          <a:prstGeom prst="rect">
            <a:avLst/>
          </a:prstGeom>
          <a:noFill/>
        </p:spPr>
        <p:txBody>
          <a:bodyPr wrap="square" anchor="ctr" lIns="45720" rIns="45720" tIns="18288" bIns="18288">
            <a:spAutoFit/>
          </a:bodyPr>
          <a:lstStyle/>
          <a:p>
            <a:pPr algn="l">
              <a:spcBef>
                <a:spcPts val="0"/>
              </a:spcBef>
              <a:spcAft>
                <a:spcPts val="800"/>
              </a:spcAft>
              <a:buNone/>
            </a:pPr>
            <a:r>
              <a:rPr sz="3000" b="1" i="0">
                <a:solidFill>
                  <a:srgbClr val="126E63"/>
                </a:solidFill>
                <a:latin typeface="Segoe UI"/>
              </a:rPr>
              <a:t>A IA é assistente, não decisor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48640" y="1371600"/>
            <a:ext cx="11064240" cy="4389120"/>
          </a:xfrm>
          <a:prstGeom prst="rect">
            <a:avLst/>
          </a:prstGeom>
          <a:noFill/>
        </p:spPr>
        <p:txBody>
          <a:bodyPr wrap="square" anchor="t" lIns="45720" rIns="45720" tIns="18288" bIns="18288">
            <a:spAutoFit/>
          </a:bodyPr>
          <a:lstStyle/>
          <a:p>
            <a:pPr algn="l" indent="-228600" marL="228600">
              <a:spcBef>
                <a:spcPts val="0"/>
              </a:spcBef>
              <a:spcAft>
                <a:spcPts val="1000"/>
              </a:spcAft>
              <a:buFont typeface="Arial"/>
              <a:buChar char="•"/>
            </a:pPr>
            <a:r>
              <a:rPr sz="2000" b="0" i="0">
                <a:solidFill>
                  <a:srgbClr val="212B30"/>
                </a:solidFill>
                <a:latin typeface="Segoe UI"/>
              </a:rPr>
              <a:t>Boa para rascunhar, resumir, organizar e comparar.</a:t>
            </a:r>
          </a:p>
          <a:p>
            <a:pPr algn="l" indent="-228600" marL="228600">
              <a:spcBef>
                <a:spcPts val="0"/>
              </a:spcBef>
              <a:spcAft>
                <a:spcPts val="1000"/>
              </a:spcAft>
              <a:buFont typeface="Arial"/>
              <a:buChar char="•"/>
            </a:pPr>
            <a:r>
              <a:rPr sz="2000" b="0" i="0">
                <a:solidFill>
                  <a:srgbClr val="212B30"/>
                </a:solidFill>
                <a:latin typeface="Segoe UI"/>
              </a:rPr>
              <a:t>A decisão e a responsabilidade continuam sendo do servidor.</a:t>
            </a:r>
          </a:p>
          <a:p>
            <a:pPr algn="l" indent="-228600" marL="228600">
              <a:spcBef>
                <a:spcPts val="0"/>
              </a:spcBef>
              <a:spcAft>
                <a:spcPts val="1000"/>
              </a:spcAft>
              <a:buFont typeface="Arial"/>
              <a:buChar char="•"/>
            </a:pPr>
            <a:r>
              <a:rPr sz="2000" b="0" i="0">
                <a:solidFill>
                  <a:srgbClr val="212B30"/>
                </a:solidFill>
                <a:latin typeface="Segoe UI"/>
              </a:rPr>
              <a:t>Pense nela como um estagiário rápido — que precisa de revisão.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" y="6446520"/>
            <a:ext cx="11430000" cy="320040"/>
          </a:xfrm>
          <a:prstGeom prst="rect">
            <a:avLst/>
          </a:prstGeom>
          <a:noFill/>
        </p:spPr>
        <p:txBody>
          <a:bodyPr wrap="square" anchor="t" lIns="45720" rIns="45720" tIns="18288" bIns="18288">
            <a:spAutoFit/>
          </a:bodyPr>
          <a:lstStyle/>
          <a:p>
            <a:pPr algn="l">
              <a:spcBef>
                <a:spcPts val="0"/>
              </a:spcBef>
              <a:spcAft>
                <a:spcPts val="800"/>
              </a:spcAft>
              <a:buNone/>
            </a:pPr>
            <a:r>
              <a:rPr sz="900" b="0" i="0">
                <a:solidFill>
                  <a:srgbClr val="5B6670"/>
                </a:solidFill>
                <a:latin typeface="Segoe UI"/>
              </a:rPr>
              <a:t>IA na prática — gestão e fiscalização de contratos públicos · SLU/DF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Rectangle 1"/>
          <p:cNvSpPr/>
          <p:nvPr/>
        </p:nvSpPr>
        <p:spPr>
          <a:xfrm>
            <a:off x="0" y="0"/>
            <a:ext cx="12191695" cy="105156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201168" cy="1051560"/>
          </a:xfrm>
          <a:prstGeom prst="rect">
            <a:avLst/>
          </a:prstGeom>
          <a:solidFill>
            <a:srgbClr val="126E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TextBox 3"/>
          <p:cNvSpPr txBox="1"/>
          <p:nvPr/>
        </p:nvSpPr>
        <p:spPr>
          <a:xfrm>
            <a:off x="457200" y="164592"/>
            <a:ext cx="11247120" cy="777240"/>
          </a:xfrm>
          <a:prstGeom prst="rect">
            <a:avLst/>
          </a:prstGeom>
          <a:noFill/>
        </p:spPr>
        <p:txBody>
          <a:bodyPr wrap="square" anchor="ctr" lIns="45720" rIns="45720" tIns="18288" bIns="18288">
            <a:spAutoFit/>
          </a:bodyPr>
          <a:lstStyle/>
          <a:p>
            <a:pPr algn="l">
              <a:spcBef>
                <a:spcPts val="0"/>
              </a:spcBef>
              <a:spcAft>
                <a:spcPts val="800"/>
              </a:spcAft>
              <a:buNone/>
            </a:pPr>
            <a:r>
              <a:rPr sz="3000" b="1" i="0">
                <a:solidFill>
                  <a:srgbClr val="126E63"/>
                </a:solidFill>
                <a:latin typeface="Segoe UI"/>
              </a:rPr>
              <a:t>Quem orienta é o fiscal — não o contrário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48640" y="1371600"/>
            <a:ext cx="11064240" cy="4389120"/>
          </a:xfrm>
          <a:prstGeom prst="rect">
            <a:avLst/>
          </a:prstGeom>
          <a:noFill/>
        </p:spPr>
        <p:txBody>
          <a:bodyPr wrap="square" anchor="t" lIns="45720" rIns="45720" tIns="18288" bIns="18288">
            <a:spAutoFit/>
          </a:bodyPr>
          <a:lstStyle/>
          <a:p>
            <a:pPr algn="l" indent="-228600" marL="228600">
              <a:spcBef>
                <a:spcPts val="0"/>
              </a:spcBef>
              <a:spcAft>
                <a:spcPts val="1000"/>
              </a:spcAft>
              <a:buFont typeface="Arial"/>
              <a:buChar char="•"/>
            </a:pPr>
            <a:r>
              <a:rPr sz="2000" b="0" i="0">
                <a:solidFill>
                  <a:srgbClr val="212B30"/>
                </a:solidFill>
                <a:latin typeface="Segoe UI"/>
              </a:rPr>
              <a:t>Quem dá o contexto, faz as perguntas e confere o resultado é você.</a:t>
            </a:r>
          </a:p>
          <a:p>
            <a:pPr algn="l" indent="-228600" marL="228600">
              <a:spcBef>
                <a:spcPts val="0"/>
              </a:spcBef>
              <a:spcAft>
                <a:spcPts val="1000"/>
              </a:spcAft>
              <a:buFont typeface="Arial"/>
              <a:buChar char="•"/>
            </a:pPr>
            <a:r>
              <a:rPr sz="2000" b="0" i="0">
                <a:solidFill>
                  <a:srgbClr val="212B30"/>
                </a:solidFill>
                <a:latin typeface="Segoe UI"/>
              </a:rPr>
              <a:t>Se o fiscal não sabe a própria parte, não sabe o que pedir nem ver o erro.</a:t>
            </a:r>
          </a:p>
          <a:p>
            <a:pPr algn="l" indent="-228600" marL="228600">
              <a:spcBef>
                <a:spcPts val="0"/>
              </a:spcBef>
              <a:spcAft>
                <a:spcPts val="1000"/>
              </a:spcAft>
              <a:buFont typeface="Arial"/>
              <a:buChar char="•"/>
            </a:pPr>
            <a:r>
              <a:rPr sz="2000" b="0" i="0">
                <a:solidFill>
                  <a:srgbClr val="212B30"/>
                </a:solidFill>
                <a:latin typeface="Segoe UI"/>
              </a:rPr>
              <a:t>Para checar se a resposta está certa, é preciso dominar o assunto.</a:t>
            </a:r>
          </a:p>
        </p:txBody>
      </p:sp>
      <p:sp>
        <p:nvSpPr>
          <p:cNvPr id="6" name="Rectangle 5"/>
          <p:cNvSpPr/>
          <p:nvPr/>
        </p:nvSpPr>
        <p:spPr>
          <a:xfrm>
            <a:off x="548640" y="5532120"/>
            <a:ext cx="11064240" cy="731520"/>
          </a:xfrm>
          <a:prstGeom prst="rect">
            <a:avLst/>
          </a:prstGeom>
          <a:solidFill>
            <a:srgbClr val="EFF4F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ectangle 6"/>
          <p:cNvSpPr/>
          <p:nvPr/>
        </p:nvSpPr>
        <p:spPr>
          <a:xfrm>
            <a:off x="548640" y="5532120"/>
            <a:ext cx="109728" cy="731520"/>
          </a:xfrm>
          <a:prstGeom prst="rect">
            <a:avLst/>
          </a:prstGeom>
          <a:solidFill>
            <a:srgbClr val="126E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TextBox 7"/>
          <p:cNvSpPr txBox="1"/>
          <p:nvPr/>
        </p:nvSpPr>
        <p:spPr>
          <a:xfrm>
            <a:off x="868680" y="5577840"/>
            <a:ext cx="10607040" cy="640080"/>
          </a:xfrm>
          <a:prstGeom prst="rect">
            <a:avLst/>
          </a:prstGeom>
          <a:noFill/>
        </p:spPr>
        <p:txBody>
          <a:bodyPr wrap="square" anchor="ctr" lIns="45720" rIns="45720" tIns="18288" bIns="18288">
            <a:spAutoFit/>
          </a:bodyPr>
          <a:lstStyle/>
          <a:p>
            <a:pPr algn="l">
              <a:spcBef>
                <a:spcPts val="0"/>
              </a:spcBef>
              <a:spcAft>
                <a:spcPts val="800"/>
              </a:spcAft>
              <a:buNone/>
            </a:pPr>
            <a:r>
              <a:rPr sz="1500" b="0" i="1">
                <a:solidFill>
                  <a:srgbClr val="212B30"/>
                </a:solidFill>
                <a:latin typeface="Segoe UI"/>
              </a:rPr>
              <a:t>O dever de pensar não se delega. A IA faz o rascunho; o fiscal assina.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65760" y="6446520"/>
            <a:ext cx="11430000" cy="320040"/>
          </a:xfrm>
          <a:prstGeom prst="rect">
            <a:avLst/>
          </a:prstGeom>
          <a:noFill/>
        </p:spPr>
        <p:txBody>
          <a:bodyPr wrap="square" anchor="t" lIns="45720" rIns="45720" tIns="18288" bIns="18288">
            <a:spAutoFit/>
          </a:bodyPr>
          <a:lstStyle/>
          <a:p>
            <a:pPr algn="l">
              <a:spcBef>
                <a:spcPts val="0"/>
              </a:spcBef>
              <a:spcAft>
                <a:spcPts val="800"/>
              </a:spcAft>
              <a:buNone/>
            </a:pPr>
            <a:r>
              <a:rPr sz="900" b="0" i="0">
                <a:solidFill>
                  <a:srgbClr val="5B6670"/>
                </a:solidFill>
                <a:latin typeface="Segoe UI"/>
              </a:rPr>
              <a:t>IA na prática — gestão e fiscalização de contratos públicos · SLU/DF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Rectangle 1"/>
          <p:cNvSpPr/>
          <p:nvPr/>
        </p:nvSpPr>
        <p:spPr>
          <a:xfrm>
            <a:off x="0" y="0"/>
            <a:ext cx="12191695" cy="105156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201168" cy="1051560"/>
          </a:xfrm>
          <a:prstGeom prst="rect">
            <a:avLst/>
          </a:prstGeom>
          <a:solidFill>
            <a:srgbClr val="126E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TextBox 3"/>
          <p:cNvSpPr txBox="1"/>
          <p:nvPr/>
        </p:nvSpPr>
        <p:spPr>
          <a:xfrm>
            <a:off x="457200" y="164592"/>
            <a:ext cx="11247120" cy="777240"/>
          </a:xfrm>
          <a:prstGeom prst="rect">
            <a:avLst/>
          </a:prstGeom>
          <a:noFill/>
        </p:spPr>
        <p:txBody>
          <a:bodyPr wrap="square" anchor="ctr" lIns="45720" rIns="45720" tIns="18288" bIns="18288">
            <a:spAutoFit/>
          </a:bodyPr>
          <a:lstStyle/>
          <a:p>
            <a:pPr algn="l">
              <a:spcBef>
                <a:spcPts val="0"/>
              </a:spcBef>
              <a:spcAft>
                <a:spcPts val="800"/>
              </a:spcAft>
              <a:buNone/>
            </a:pPr>
            <a:r>
              <a:rPr sz="3000" b="1" i="0">
                <a:solidFill>
                  <a:srgbClr val="126E63"/>
                </a:solidFill>
                <a:latin typeface="Segoe UI"/>
              </a:rPr>
              <a:t>Mitos que precisamos derrubar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548640" y="1325880"/>
          <a:ext cx="11091671" cy="27432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436668"/>
                <a:gridCol w="6655003"/>
              </a:tblGrid>
              <a:tr h="457200">
                <a:tc>
                  <a:txBody>
                    <a:bodyPr wrap="square"/>
                    <a:lstStyle/>
                    <a:p>
                      <a:r>
                        <a:rPr sz="1300" b="1" i="0">
                          <a:solidFill>
                            <a:srgbClr val="FFFFFF"/>
                          </a:solidFill>
                          <a:latin typeface="Segoe UI"/>
                        </a:rPr>
                        <a:t>Mito</a:t>
                      </a:r>
                    </a:p>
                  </a:txBody>
                  <a:tcPr marL="91440" marR="73152" marT="36576" marB="36576" anchor="ctr">
                    <a:solidFill>
                      <a:srgbClr val="126E63"/>
                    </a:solidFill>
                  </a:tcPr>
                </a:tc>
                <a:tc>
                  <a:txBody>
                    <a:bodyPr wrap="square"/>
                    <a:lstStyle/>
                    <a:p>
                      <a:r>
                        <a:rPr sz="1300" b="1" i="0">
                          <a:solidFill>
                            <a:srgbClr val="FFFFFF"/>
                          </a:solidFill>
                          <a:latin typeface="Segoe UI"/>
                        </a:rPr>
                        <a:t>Realidade</a:t>
                      </a:r>
                    </a:p>
                  </a:txBody>
                  <a:tcPr marL="91440" marR="73152" marT="36576" marB="36576" anchor="ctr">
                    <a:solidFill>
                      <a:srgbClr val="126E63"/>
                    </a:solidFill>
                  </a:tcPr>
                </a:tc>
              </a:tr>
              <a:tr h="457200">
                <a:tc>
                  <a:txBody>
                    <a:bodyPr wrap="square"/>
                    <a:lstStyle/>
                    <a:p>
                      <a:r>
                        <a:rPr sz="1250" b="1" i="0">
                          <a:solidFill>
                            <a:srgbClr val="212B30"/>
                          </a:solidFill>
                          <a:latin typeface="Segoe UI"/>
                        </a:rPr>
                        <a:t>A IA pensa como gente</a:t>
                      </a:r>
                    </a:p>
                  </a:txBody>
                  <a:tcPr marL="91440" marR="73152" marT="27432" marB="27432" anchor="ctr">
                    <a:solidFill>
                      <a:srgbClr val="FFFFFF"/>
                    </a:solidFill>
                  </a:tcPr>
                </a:tc>
                <a:tc>
                  <a:txBody>
                    <a:bodyPr wrap="square"/>
                    <a:lstStyle/>
                    <a:p>
                      <a:r>
                        <a:rPr sz="1250" b="0" i="0">
                          <a:solidFill>
                            <a:srgbClr val="212B30"/>
                          </a:solidFill>
                          <a:latin typeface="Segoe UI"/>
                        </a:rPr>
                        <a:t>Ela calcula a próxima palavra provável</a:t>
                      </a:r>
                    </a:p>
                  </a:txBody>
                  <a:tcPr marL="91440" marR="73152" marT="27432" marB="27432" anchor="ctr">
                    <a:solidFill>
                      <a:srgbClr val="FFFFFF"/>
                    </a:solidFill>
                  </a:tcPr>
                </a:tc>
              </a:tr>
              <a:tr h="457200">
                <a:tc>
                  <a:txBody>
                    <a:bodyPr wrap="square"/>
                    <a:lstStyle/>
                    <a:p>
                      <a:r>
                        <a:rPr sz="1250" b="1" i="0">
                          <a:solidFill>
                            <a:srgbClr val="212B30"/>
                          </a:solidFill>
                          <a:latin typeface="Segoe UI"/>
                        </a:rPr>
                        <a:t>A IA é sempre certa</a:t>
                      </a:r>
                    </a:p>
                  </a:txBody>
                  <a:tcPr marL="91440" marR="73152" marT="27432" marB="27432" anchor="ctr">
                    <a:solidFill>
                      <a:srgbClr val="EFF4F3"/>
                    </a:solidFill>
                  </a:tcPr>
                </a:tc>
                <a:tc>
                  <a:txBody>
                    <a:bodyPr wrap="square"/>
                    <a:lstStyle/>
                    <a:p>
                      <a:r>
                        <a:rPr sz="1250" b="0" i="0">
                          <a:solidFill>
                            <a:srgbClr val="212B30"/>
                          </a:solidFill>
                          <a:latin typeface="Segoe UI"/>
                        </a:rPr>
                        <a:t>Ela erra e inventa — confira sempre</a:t>
                      </a:r>
                    </a:p>
                  </a:txBody>
                  <a:tcPr marL="91440" marR="73152" marT="27432" marB="27432" anchor="ctr">
                    <a:solidFill>
                      <a:srgbClr val="EFF4F3"/>
                    </a:solidFill>
                  </a:tcPr>
                </a:tc>
              </a:tr>
              <a:tr h="457200">
                <a:tc>
                  <a:txBody>
                    <a:bodyPr wrap="square"/>
                    <a:lstStyle/>
                    <a:p>
                      <a:r>
                        <a:rPr sz="1250" b="1" i="0">
                          <a:solidFill>
                            <a:srgbClr val="212B30"/>
                          </a:solidFill>
                          <a:latin typeface="Segoe UI"/>
                        </a:rPr>
                        <a:t>A IA vai me substituir</a:t>
                      </a:r>
                    </a:p>
                  </a:txBody>
                  <a:tcPr marL="91440" marR="73152" marT="27432" marB="27432" anchor="ctr">
                    <a:solidFill>
                      <a:srgbClr val="FFFFFF"/>
                    </a:solidFill>
                  </a:tcPr>
                </a:tc>
                <a:tc>
                  <a:txBody>
                    <a:bodyPr wrap="square"/>
                    <a:lstStyle/>
                    <a:p>
                      <a:r>
                        <a:rPr sz="1250" b="0" i="0">
                          <a:solidFill>
                            <a:srgbClr val="212B30"/>
                          </a:solidFill>
                          <a:latin typeface="Segoe UI"/>
                        </a:rPr>
                        <a:t>Substitui tarefas, não quem pensa e decide</a:t>
                      </a:r>
                    </a:p>
                  </a:txBody>
                  <a:tcPr marL="91440" marR="73152" marT="27432" marB="27432" anchor="ctr">
                    <a:solidFill>
                      <a:srgbClr val="FFFFFF"/>
                    </a:solidFill>
                  </a:tcPr>
                </a:tc>
              </a:tr>
              <a:tr h="457200">
                <a:tc>
                  <a:txBody>
                    <a:bodyPr wrap="square"/>
                    <a:lstStyle/>
                    <a:p>
                      <a:r>
                        <a:rPr sz="1250" b="1" i="0">
                          <a:solidFill>
                            <a:srgbClr val="212B30"/>
                          </a:solidFill>
                          <a:latin typeface="Segoe UI"/>
                        </a:rPr>
                        <a:t>Tudo que eu colo fica privado</a:t>
                      </a:r>
                    </a:p>
                  </a:txBody>
                  <a:tcPr marL="91440" marR="73152" marT="27432" marB="27432" anchor="ctr">
                    <a:solidFill>
                      <a:srgbClr val="EFF4F3"/>
                    </a:solidFill>
                  </a:tcPr>
                </a:tc>
                <a:tc>
                  <a:txBody>
                    <a:bodyPr wrap="square"/>
                    <a:lstStyle/>
                    <a:p>
                      <a:r>
                        <a:rPr sz="1250" b="0" i="0">
                          <a:solidFill>
                            <a:srgbClr val="212B30"/>
                          </a:solidFill>
                          <a:latin typeface="Segoe UI"/>
                        </a:rPr>
                        <a:t>No grátis, pode treinar o modelo — configure</a:t>
                      </a:r>
                    </a:p>
                  </a:txBody>
                  <a:tcPr marL="91440" marR="73152" marT="27432" marB="27432" anchor="ctr">
                    <a:solidFill>
                      <a:srgbClr val="EFF4F3"/>
                    </a:solidFill>
                  </a:tcPr>
                </a:tc>
              </a:tr>
              <a:tr h="457200">
                <a:tc>
                  <a:txBody>
                    <a:bodyPr wrap="square"/>
                    <a:lstStyle/>
                    <a:p>
                      <a:r>
                        <a:rPr sz="1250" b="1" i="0">
                          <a:solidFill>
                            <a:srgbClr val="212B30"/>
                          </a:solidFill>
                          <a:latin typeface="Segoe UI"/>
                        </a:rPr>
                        <a:t>Usar IA é trapaça</a:t>
                      </a:r>
                    </a:p>
                  </a:txBody>
                  <a:tcPr marL="91440" marR="73152" marT="27432" marB="27432" anchor="ctr">
                    <a:solidFill>
                      <a:srgbClr val="FFFFFF"/>
                    </a:solidFill>
                  </a:tcPr>
                </a:tc>
                <a:tc>
                  <a:txBody>
                    <a:bodyPr wrap="square"/>
                    <a:lstStyle/>
                    <a:p>
                      <a:r>
                        <a:rPr sz="1250" b="0" i="0">
                          <a:solidFill>
                            <a:srgbClr val="212B30"/>
                          </a:solidFill>
                          <a:latin typeface="Segoe UI"/>
                        </a:rPr>
                        <a:t>É ferramenta; o cuidado é revisar e assumir</a:t>
                      </a:r>
                    </a:p>
                  </a:txBody>
                  <a:tcPr marL="91440" marR="73152" marT="27432" marB="27432" anchor="ctr"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65760" y="6446520"/>
            <a:ext cx="11430000" cy="320040"/>
          </a:xfrm>
          <a:prstGeom prst="rect">
            <a:avLst/>
          </a:prstGeom>
          <a:noFill/>
        </p:spPr>
        <p:txBody>
          <a:bodyPr wrap="square" anchor="t" lIns="45720" rIns="45720" tIns="18288" bIns="18288">
            <a:spAutoFit/>
          </a:bodyPr>
          <a:lstStyle/>
          <a:p>
            <a:pPr algn="l">
              <a:spcBef>
                <a:spcPts val="0"/>
              </a:spcBef>
              <a:spcAft>
                <a:spcPts val="800"/>
              </a:spcAft>
              <a:buNone/>
            </a:pPr>
            <a:r>
              <a:rPr sz="900" b="0" i="0">
                <a:solidFill>
                  <a:srgbClr val="5B6670"/>
                </a:solidFill>
                <a:latin typeface="Segoe UI"/>
              </a:rPr>
              <a:t>IA na prática — gestão e fiscalização de contratos públicos · SLU/DF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Rectangl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0C4A4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" name="Rectangle 2"/>
          <p:cNvSpPr/>
          <p:nvPr/>
        </p:nvSpPr>
        <p:spPr>
          <a:xfrm>
            <a:off x="822960" y="2743200"/>
            <a:ext cx="1280160" cy="109728"/>
          </a:xfrm>
          <a:prstGeom prst="rect">
            <a:avLst/>
          </a:prstGeom>
          <a:solidFill>
            <a:srgbClr val="E6B03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TextBox 3"/>
          <p:cNvSpPr txBox="1"/>
          <p:nvPr/>
        </p:nvSpPr>
        <p:spPr>
          <a:xfrm>
            <a:off x="822960" y="2926080"/>
            <a:ext cx="10515600" cy="1645920"/>
          </a:xfrm>
          <a:prstGeom prst="rect">
            <a:avLst/>
          </a:prstGeom>
          <a:noFill/>
        </p:spPr>
        <p:txBody>
          <a:bodyPr wrap="square" anchor="t" lIns="45720" rIns="45720" tIns="18288" bIns="18288">
            <a:spAutoFit/>
          </a:bodyPr>
          <a:lstStyle/>
          <a:p>
            <a:pPr algn="l">
              <a:spcBef>
                <a:spcPts val="0"/>
              </a:spcBef>
              <a:spcAft>
                <a:spcPts val="600"/>
              </a:spcAft>
              <a:buNone/>
            </a:pPr>
            <a:r>
              <a:rPr sz="2200" b="1" i="0">
                <a:solidFill>
                  <a:srgbClr val="9FCFC8"/>
                </a:solidFill>
                <a:latin typeface="Segoe UI"/>
              </a:rPr>
              <a:t>Parte 2</a:t>
            </a:r>
          </a:p>
          <a:p>
            <a:pPr algn="l">
              <a:spcBef>
                <a:spcPts val="0"/>
              </a:spcBef>
              <a:spcAft>
                <a:spcPts val="800"/>
              </a:spcAft>
              <a:buNone/>
            </a:pPr>
            <a:r>
              <a:rPr sz="4000" b="1" i="0">
                <a:solidFill>
                  <a:srgbClr val="FFFFFF"/>
                </a:solidFill>
                <a:latin typeface="Segoe UI"/>
              </a:rPr>
              <a:t>As ferramentas e qual usar para quê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Rectangle 1"/>
          <p:cNvSpPr/>
          <p:nvPr/>
        </p:nvSpPr>
        <p:spPr>
          <a:xfrm>
            <a:off x="0" y="0"/>
            <a:ext cx="12191695" cy="105156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201168" cy="1051560"/>
          </a:xfrm>
          <a:prstGeom prst="rect">
            <a:avLst/>
          </a:prstGeom>
          <a:solidFill>
            <a:srgbClr val="126E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TextBox 3"/>
          <p:cNvSpPr txBox="1"/>
          <p:nvPr/>
        </p:nvSpPr>
        <p:spPr>
          <a:xfrm>
            <a:off x="457200" y="164592"/>
            <a:ext cx="11247120" cy="777240"/>
          </a:xfrm>
          <a:prstGeom prst="rect">
            <a:avLst/>
          </a:prstGeom>
          <a:noFill/>
        </p:spPr>
        <p:txBody>
          <a:bodyPr wrap="square" anchor="ctr" lIns="45720" rIns="45720" tIns="18288" bIns="18288">
            <a:spAutoFit/>
          </a:bodyPr>
          <a:lstStyle/>
          <a:p>
            <a:pPr algn="l">
              <a:spcBef>
                <a:spcPts val="0"/>
              </a:spcBef>
              <a:spcAft>
                <a:spcPts val="800"/>
              </a:spcAft>
              <a:buNone/>
            </a:pPr>
            <a:r>
              <a:rPr sz="3000" b="1" i="0">
                <a:solidFill>
                  <a:srgbClr val="126E63"/>
                </a:solidFill>
                <a:latin typeface="Segoe UI"/>
              </a:rPr>
              <a:t>Não existe "a melhor IA"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548640" y="1325880"/>
          <a:ext cx="11091672" cy="27432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697224"/>
                <a:gridCol w="7394448"/>
              </a:tblGrid>
              <a:tr h="457200">
                <a:tc>
                  <a:txBody>
                    <a:bodyPr wrap="square"/>
                    <a:lstStyle/>
                    <a:p>
                      <a:r>
                        <a:rPr sz="1300" b="1" i="0">
                          <a:solidFill>
                            <a:srgbClr val="FFFFFF"/>
                          </a:solidFill>
                          <a:latin typeface="Segoe UI"/>
                        </a:rPr>
                        <a:t>Ferramenta</a:t>
                      </a:r>
                    </a:p>
                  </a:txBody>
                  <a:tcPr marL="91440" marR="73152" marT="36576" marB="36576" anchor="ctr">
                    <a:solidFill>
                      <a:srgbClr val="126E63"/>
                    </a:solidFill>
                  </a:tcPr>
                </a:tc>
                <a:tc>
                  <a:txBody>
                    <a:bodyPr wrap="square"/>
                    <a:lstStyle/>
                    <a:p>
                      <a:r>
                        <a:rPr sz="1300" b="1" i="0">
                          <a:solidFill>
                            <a:srgbClr val="FFFFFF"/>
                          </a:solidFill>
                          <a:latin typeface="Segoe UI"/>
                        </a:rPr>
                        <a:t>Brilha em</a:t>
                      </a:r>
                    </a:p>
                  </a:txBody>
                  <a:tcPr marL="91440" marR="73152" marT="36576" marB="36576" anchor="ctr">
                    <a:solidFill>
                      <a:srgbClr val="126E63"/>
                    </a:solidFill>
                  </a:tcPr>
                </a:tc>
              </a:tr>
              <a:tr h="457200">
                <a:tc>
                  <a:txBody>
                    <a:bodyPr wrap="square"/>
                    <a:lstStyle/>
                    <a:p>
                      <a:r>
                        <a:rPr sz="1250" b="1" i="0">
                          <a:solidFill>
                            <a:srgbClr val="212B30"/>
                          </a:solidFill>
                          <a:latin typeface="Segoe UI"/>
                        </a:rPr>
                        <a:t>Claude</a:t>
                      </a:r>
                    </a:p>
                  </a:txBody>
                  <a:tcPr marL="91440" marR="73152" marT="27432" marB="27432" anchor="ctr">
                    <a:solidFill>
                      <a:srgbClr val="FFFFFF"/>
                    </a:solidFill>
                  </a:tcPr>
                </a:tc>
                <a:tc>
                  <a:txBody>
                    <a:bodyPr wrap="square"/>
                    <a:lstStyle/>
                    <a:p>
                      <a:r>
                        <a:rPr sz="1250" b="0" i="0">
                          <a:solidFill>
                            <a:srgbClr val="212B30"/>
                          </a:solidFill>
                          <a:latin typeface="Segoe UI"/>
                        </a:rPr>
                        <a:t>Documentos longos, análise, redação formal</a:t>
                      </a:r>
                    </a:p>
                  </a:txBody>
                  <a:tcPr marL="91440" marR="73152" marT="27432" marB="27432" anchor="ctr">
                    <a:solidFill>
                      <a:srgbClr val="FFFFFF"/>
                    </a:solidFill>
                  </a:tcPr>
                </a:tc>
              </a:tr>
              <a:tr h="457200">
                <a:tc>
                  <a:txBody>
                    <a:bodyPr wrap="square"/>
                    <a:lstStyle/>
                    <a:p>
                      <a:r>
                        <a:rPr sz="1250" b="1" i="0">
                          <a:solidFill>
                            <a:srgbClr val="212B30"/>
                          </a:solidFill>
                          <a:latin typeface="Segoe UI"/>
                        </a:rPr>
                        <a:t>ChatGPT</a:t>
                      </a:r>
                    </a:p>
                  </a:txBody>
                  <a:tcPr marL="91440" marR="73152" marT="27432" marB="27432" anchor="ctr">
                    <a:solidFill>
                      <a:srgbClr val="EFF4F3"/>
                    </a:solidFill>
                  </a:tcPr>
                </a:tc>
                <a:tc>
                  <a:txBody>
                    <a:bodyPr wrap="square"/>
                    <a:lstStyle/>
                    <a:p>
                      <a:r>
                        <a:rPr sz="1250" b="0" i="0">
                          <a:solidFill>
                            <a:srgbClr val="212B30"/>
                          </a:solidFill>
                          <a:latin typeface="Segoe UI"/>
                        </a:rPr>
                        <a:t>Uso geral, imagens, voz</a:t>
                      </a:r>
                    </a:p>
                  </a:txBody>
                  <a:tcPr marL="91440" marR="73152" marT="27432" marB="27432" anchor="ctr">
                    <a:solidFill>
                      <a:srgbClr val="EFF4F3"/>
                    </a:solidFill>
                  </a:tcPr>
                </a:tc>
              </a:tr>
              <a:tr h="457200">
                <a:tc>
                  <a:txBody>
                    <a:bodyPr wrap="square"/>
                    <a:lstStyle/>
                    <a:p>
                      <a:r>
                        <a:rPr sz="1250" b="1" i="0">
                          <a:solidFill>
                            <a:srgbClr val="212B30"/>
                          </a:solidFill>
                          <a:latin typeface="Segoe UI"/>
                        </a:rPr>
                        <a:t>Gemini</a:t>
                      </a:r>
                    </a:p>
                  </a:txBody>
                  <a:tcPr marL="91440" marR="73152" marT="27432" marB="27432" anchor="ctr">
                    <a:solidFill>
                      <a:srgbClr val="FFFFFF"/>
                    </a:solidFill>
                  </a:tcPr>
                </a:tc>
                <a:tc>
                  <a:txBody>
                    <a:bodyPr wrap="square"/>
                    <a:lstStyle/>
                    <a:p>
                      <a:r>
                        <a:rPr sz="1250" b="0" i="0">
                          <a:solidFill>
                            <a:srgbClr val="212B30"/>
                          </a:solidFill>
                          <a:latin typeface="Segoe UI"/>
                        </a:rPr>
                        <a:t>Integração com Google (Docs, Gmail)</a:t>
                      </a:r>
                    </a:p>
                  </a:txBody>
                  <a:tcPr marL="91440" marR="73152" marT="27432" marB="27432" anchor="ctr">
                    <a:solidFill>
                      <a:srgbClr val="FFFFFF"/>
                    </a:solidFill>
                  </a:tcPr>
                </a:tc>
              </a:tr>
              <a:tr h="457200">
                <a:tc>
                  <a:txBody>
                    <a:bodyPr wrap="square"/>
                    <a:lstStyle/>
                    <a:p>
                      <a:r>
                        <a:rPr sz="1250" b="1" i="0">
                          <a:solidFill>
                            <a:srgbClr val="212B30"/>
                          </a:solidFill>
                          <a:latin typeface="Segoe UI"/>
                        </a:rPr>
                        <a:t>Perplexity</a:t>
                      </a:r>
                    </a:p>
                  </a:txBody>
                  <a:tcPr marL="91440" marR="73152" marT="27432" marB="27432" anchor="ctr">
                    <a:solidFill>
                      <a:srgbClr val="EFF4F3"/>
                    </a:solidFill>
                  </a:tcPr>
                </a:tc>
                <a:tc>
                  <a:txBody>
                    <a:bodyPr wrap="square"/>
                    <a:lstStyle/>
                    <a:p>
                      <a:r>
                        <a:rPr sz="1250" b="0" i="0">
                          <a:solidFill>
                            <a:srgbClr val="212B30"/>
                          </a:solidFill>
                          <a:latin typeface="Segoe UI"/>
                        </a:rPr>
                        <a:t>Busca na web com fontes citadas</a:t>
                      </a:r>
                    </a:p>
                  </a:txBody>
                  <a:tcPr marL="91440" marR="73152" marT="27432" marB="27432" anchor="ctr">
                    <a:solidFill>
                      <a:srgbClr val="EFF4F3"/>
                    </a:solidFill>
                  </a:tcPr>
                </a:tc>
              </a:tr>
              <a:tr h="457200">
                <a:tc>
                  <a:txBody>
                    <a:bodyPr wrap="square"/>
                    <a:lstStyle/>
                    <a:p>
                      <a:r>
                        <a:rPr sz="1250" b="1" i="0">
                          <a:solidFill>
                            <a:srgbClr val="212B30"/>
                          </a:solidFill>
                          <a:latin typeface="Segoe UI"/>
                        </a:rPr>
                        <a:t>NotebookLM</a:t>
                      </a:r>
                    </a:p>
                  </a:txBody>
                  <a:tcPr marL="91440" marR="73152" marT="27432" marB="27432" anchor="ctr">
                    <a:solidFill>
                      <a:srgbClr val="FFFFFF"/>
                    </a:solidFill>
                  </a:tcPr>
                </a:tc>
                <a:tc>
                  <a:txBody>
                    <a:bodyPr wrap="square"/>
                    <a:lstStyle/>
                    <a:p>
                      <a:r>
                        <a:rPr sz="1250" b="0" i="0">
                          <a:solidFill>
                            <a:srgbClr val="212B30"/>
                          </a:solidFill>
                          <a:latin typeface="Segoe UI"/>
                        </a:rPr>
                        <a:t>Suas fontes → resumo, áudio e vídeo</a:t>
                      </a:r>
                    </a:p>
                  </a:txBody>
                  <a:tcPr marL="91440" marR="73152" marT="27432" marB="27432" anchor="ctr"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65760" y="6446520"/>
            <a:ext cx="11430000" cy="320040"/>
          </a:xfrm>
          <a:prstGeom prst="rect">
            <a:avLst/>
          </a:prstGeom>
          <a:noFill/>
        </p:spPr>
        <p:txBody>
          <a:bodyPr wrap="square" anchor="t" lIns="45720" rIns="45720" tIns="18288" bIns="18288">
            <a:spAutoFit/>
          </a:bodyPr>
          <a:lstStyle/>
          <a:p>
            <a:pPr algn="l">
              <a:spcBef>
                <a:spcPts val="0"/>
              </a:spcBef>
              <a:spcAft>
                <a:spcPts val="800"/>
              </a:spcAft>
              <a:buNone/>
            </a:pPr>
            <a:r>
              <a:rPr sz="900" b="0" i="0">
                <a:solidFill>
                  <a:srgbClr val="5B6670"/>
                </a:solidFill>
                <a:latin typeface="Segoe UI"/>
              </a:rPr>
              <a:t>IA na prática — gestão e fiscalização de contratos públicos · SLU/DF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Rectangle 1"/>
          <p:cNvSpPr/>
          <p:nvPr/>
        </p:nvSpPr>
        <p:spPr>
          <a:xfrm>
            <a:off x="0" y="0"/>
            <a:ext cx="12191695" cy="105156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201168" cy="1051560"/>
          </a:xfrm>
          <a:prstGeom prst="rect">
            <a:avLst/>
          </a:prstGeom>
          <a:solidFill>
            <a:srgbClr val="126E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TextBox 3"/>
          <p:cNvSpPr txBox="1"/>
          <p:nvPr/>
        </p:nvSpPr>
        <p:spPr>
          <a:xfrm>
            <a:off x="457200" y="164592"/>
            <a:ext cx="11247120" cy="777240"/>
          </a:xfrm>
          <a:prstGeom prst="rect">
            <a:avLst/>
          </a:prstGeom>
          <a:noFill/>
        </p:spPr>
        <p:txBody>
          <a:bodyPr wrap="square" anchor="ctr" lIns="45720" rIns="45720" tIns="18288" bIns="18288">
            <a:spAutoFit/>
          </a:bodyPr>
          <a:lstStyle/>
          <a:p>
            <a:pPr algn="l">
              <a:spcBef>
                <a:spcPts val="0"/>
              </a:spcBef>
              <a:spcAft>
                <a:spcPts val="800"/>
              </a:spcAft>
              <a:buNone/>
            </a:pPr>
            <a:r>
              <a:rPr sz="3000" b="1" i="0">
                <a:solidFill>
                  <a:srgbClr val="126E63"/>
                </a:solidFill>
                <a:latin typeface="Segoe UI"/>
              </a:rPr>
              <a:t>Além do texto, e uma ressalva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48640" y="1371600"/>
            <a:ext cx="11064240" cy="4389120"/>
          </a:xfrm>
          <a:prstGeom prst="rect">
            <a:avLst/>
          </a:prstGeom>
          <a:noFill/>
        </p:spPr>
        <p:txBody>
          <a:bodyPr wrap="square" anchor="t" lIns="45720" rIns="45720" tIns="18288" bIns="18288">
            <a:spAutoFit/>
          </a:bodyPr>
          <a:lstStyle/>
          <a:p>
            <a:pPr algn="l" indent="-228600" marL="228600">
              <a:spcBef>
                <a:spcPts val="0"/>
              </a:spcBef>
              <a:spcAft>
                <a:spcPts val="1000"/>
              </a:spcAft>
              <a:buFont typeface="Arial"/>
              <a:buChar char="•"/>
            </a:pPr>
            <a:r>
              <a:rPr sz="2000" b="0" i="0">
                <a:solidFill>
                  <a:srgbClr val="212B30"/>
                </a:solidFill>
                <a:latin typeface="Segoe UI"/>
              </a:rPr>
              <a:t>Vídeo: Sora, Veo, Runway — e NotebookLM para vídeo didático de normativos.</a:t>
            </a:r>
          </a:p>
          <a:p>
            <a:pPr algn="l" indent="-228600" marL="228600">
              <a:spcBef>
                <a:spcPts val="0"/>
              </a:spcBef>
              <a:spcAft>
                <a:spcPts val="1000"/>
              </a:spcAft>
              <a:buFont typeface="Arial"/>
              <a:buChar char="•"/>
            </a:pPr>
            <a:r>
              <a:rPr sz="2000" b="0" i="0">
                <a:solidFill>
                  <a:srgbClr val="212B30"/>
                </a:solidFill>
                <a:latin typeface="Segoe UI"/>
              </a:rPr>
              <a:t>Imagem: criar (ChatGPT/Midjourney); editar (Gemini); uso seguro (Firefly).</a:t>
            </a:r>
          </a:p>
          <a:p>
            <a:pPr algn="l" indent="-228600" marL="228600">
              <a:spcBef>
                <a:spcPts val="0"/>
              </a:spcBef>
              <a:spcAft>
                <a:spcPts val="1000"/>
              </a:spcAft>
              <a:buFont typeface="Arial"/>
              <a:buChar char="•"/>
            </a:pPr>
            <a:r>
              <a:rPr sz="2000" b="0" i="0">
                <a:solidFill>
                  <a:srgbClr val="212B30"/>
                </a:solidFill>
                <a:latin typeface="Segoe UI"/>
              </a:rPr>
              <a:t>Corporativas (Enterprise): não treinam com seus dados; controle de admin.</a:t>
            </a:r>
          </a:p>
          <a:p>
            <a:pPr algn="l" indent="-228600" marL="228600">
              <a:spcBef>
                <a:spcPts val="0"/>
              </a:spcBef>
              <a:spcAft>
                <a:spcPts val="1000"/>
              </a:spcAft>
              <a:buFont typeface="Arial"/>
              <a:buChar char="•"/>
            </a:pPr>
            <a:r>
              <a:rPr sz="1700" b="0" i="0">
                <a:solidFill>
                  <a:srgbClr val="5B6670"/>
                </a:solidFill>
                <a:latin typeface="Segoe UI"/>
              </a:rPr>
              <a:t>IAs chinesas (DeepSeek, Qwen, Kimi): só com conteúdo público — dados podem sair do país.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" y="6446520"/>
            <a:ext cx="11430000" cy="320040"/>
          </a:xfrm>
          <a:prstGeom prst="rect">
            <a:avLst/>
          </a:prstGeom>
          <a:noFill/>
        </p:spPr>
        <p:txBody>
          <a:bodyPr wrap="square" anchor="t" lIns="45720" rIns="45720" tIns="18288" bIns="18288">
            <a:spAutoFit/>
          </a:bodyPr>
          <a:lstStyle/>
          <a:p>
            <a:pPr algn="l">
              <a:spcBef>
                <a:spcPts val="0"/>
              </a:spcBef>
              <a:spcAft>
                <a:spcPts val="800"/>
              </a:spcAft>
              <a:buNone/>
            </a:pPr>
            <a:r>
              <a:rPr sz="900" b="0" i="0">
                <a:solidFill>
                  <a:srgbClr val="5B6670"/>
                </a:solidFill>
                <a:latin typeface="Segoe UI"/>
              </a:rPr>
              <a:t>IA na prática — gestão e fiscalização de contratos públicos · SLU/DF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